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319" r:id="rId2"/>
    <p:sldId id="256" r:id="rId3"/>
    <p:sldId id="284" r:id="rId4"/>
    <p:sldId id="285" r:id="rId5"/>
    <p:sldId id="295" r:id="rId6"/>
    <p:sldId id="312" r:id="rId7"/>
    <p:sldId id="261" r:id="rId8"/>
    <p:sldId id="314" r:id="rId9"/>
    <p:sldId id="315" r:id="rId10"/>
    <p:sldId id="293" r:id="rId11"/>
    <p:sldId id="263" r:id="rId12"/>
    <p:sldId id="303" r:id="rId13"/>
    <p:sldId id="294" r:id="rId14"/>
    <p:sldId id="265" r:id="rId15"/>
    <p:sldId id="290" r:id="rId16"/>
    <p:sldId id="291" r:id="rId17"/>
    <p:sldId id="264" r:id="rId18"/>
    <p:sldId id="292" r:id="rId19"/>
    <p:sldId id="297" r:id="rId20"/>
    <p:sldId id="301" r:id="rId21"/>
    <p:sldId id="300" r:id="rId22"/>
    <p:sldId id="302" r:id="rId23"/>
    <p:sldId id="304" r:id="rId24"/>
    <p:sldId id="298" r:id="rId25"/>
    <p:sldId id="266" r:id="rId26"/>
    <p:sldId id="309" r:id="rId27"/>
    <p:sldId id="308" r:id="rId28"/>
    <p:sldId id="273" r:id="rId29"/>
    <p:sldId id="272" r:id="rId30"/>
    <p:sldId id="271" r:id="rId31"/>
    <p:sldId id="257" r:id="rId32"/>
    <p:sldId id="267" r:id="rId33"/>
    <p:sldId id="269" r:id="rId34"/>
    <p:sldId id="306" r:id="rId35"/>
    <p:sldId id="310" r:id="rId36"/>
    <p:sldId id="311" r:id="rId37"/>
    <p:sldId id="313" r:id="rId38"/>
    <p:sldId id="259" r:id="rId39"/>
    <p:sldId id="276" r:id="rId40"/>
    <p:sldId id="307" r:id="rId41"/>
    <p:sldId id="283" r:id="rId42"/>
    <p:sldId id="299" r:id="rId43"/>
    <p:sldId id="305" r:id="rId44"/>
    <p:sldId id="316" r:id="rId45"/>
    <p:sldId id="282" r:id="rId46"/>
    <p:sldId id="277" r:id="rId47"/>
    <p:sldId id="296" r:id="rId48"/>
    <p:sldId id="287" r:id="rId49"/>
    <p:sldId id="286" r:id="rId50"/>
    <p:sldId id="278" r:id="rId51"/>
    <p:sldId id="280" r:id="rId52"/>
    <p:sldId id="279" r:id="rId53"/>
    <p:sldId id="317" r:id="rId54"/>
    <p:sldId id="288" r:id="rId55"/>
    <p:sldId id="318" r:id="rId56"/>
    <p:sldId id="260" r:id="rId57"/>
    <p:sldId id="320" r:id="rId58"/>
    <p:sldId id="321" r:id="rId5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588" autoAdjust="0"/>
  </p:normalViewPr>
  <p:slideViewPr>
    <p:cSldViewPr snapToGrid="0">
      <p:cViewPr>
        <p:scale>
          <a:sx n="75" d="100"/>
          <a:sy n="75" d="100"/>
        </p:scale>
        <p:origin x="624" y="6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22948-39F2-4E00-BED4-45E2346A976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4A1A8-D182-4F35-A619-2A70E34736F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6863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Technologies </a:t>
            </a:r>
            <a:r>
              <a:rPr lang="pl-PL" dirty="0" err="1"/>
              <a:t>I’m</a:t>
            </a:r>
            <a:r>
              <a:rPr lang="pl-PL" dirty="0"/>
              <a:t> </a:t>
            </a:r>
            <a:r>
              <a:rPr lang="pl-PL" dirty="0" err="1"/>
              <a:t>passionate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with</a:t>
            </a:r>
          </a:p>
          <a:p>
            <a:pPr marL="171450" indent="-171450">
              <a:buFontTx/>
              <a:buChar char="-"/>
            </a:pPr>
            <a:r>
              <a:rPr lang="pl-PL" dirty="0"/>
              <a:t>I </a:t>
            </a:r>
            <a:r>
              <a:rPr lang="pl-PL" dirty="0" err="1"/>
              <a:t>definitely</a:t>
            </a:r>
            <a:r>
              <a:rPr lang="pl-PL" dirty="0"/>
              <a:t> </a:t>
            </a:r>
            <a:r>
              <a:rPr lang="pl-PL" dirty="0" err="1"/>
              <a:t>conside</a:t>
            </a:r>
            <a:r>
              <a:rPr lang="pl-PL" dirty="0"/>
              <a:t> </a:t>
            </a:r>
            <a:r>
              <a:rPr lang="pl-PL" dirty="0" err="1"/>
              <a:t>myself</a:t>
            </a:r>
            <a:r>
              <a:rPr lang="pl-PL" dirty="0"/>
              <a:t> to be a nerd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3563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The </a:t>
            </a:r>
            <a:r>
              <a:rPr lang="pl-PL" dirty="0" err="1"/>
              <a:t>container</a:t>
            </a:r>
            <a:r>
              <a:rPr lang="pl-PL" dirty="0"/>
              <a:t> image </a:t>
            </a:r>
            <a:r>
              <a:rPr lang="pl-PL" dirty="0" err="1"/>
              <a:t>contains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of the </a:t>
            </a:r>
            <a:r>
              <a:rPr lang="pl-PL" dirty="0" err="1"/>
              <a:t>required</a:t>
            </a:r>
            <a:r>
              <a:rPr lang="pl-PL" dirty="0"/>
              <a:t> </a:t>
            </a:r>
            <a:r>
              <a:rPr lang="pl-PL" dirty="0" err="1"/>
              <a:t>dependencies</a:t>
            </a:r>
            <a:r>
              <a:rPr lang="pl-PL" dirty="0"/>
              <a:t> to </a:t>
            </a:r>
            <a:r>
              <a:rPr lang="pl-PL" dirty="0" err="1"/>
              <a:t>build</a:t>
            </a:r>
            <a:r>
              <a:rPr lang="pl-PL" dirty="0"/>
              <a:t> the </a:t>
            </a:r>
            <a:r>
              <a:rPr lang="pl-PL" dirty="0" err="1"/>
              <a:t>project</a:t>
            </a:r>
            <a:r>
              <a:rPr lang="pl-PL" dirty="0"/>
              <a:t>,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SDKs</a:t>
            </a:r>
            <a:r>
              <a:rPr lang="pl-PL" dirty="0"/>
              <a:t>, </a:t>
            </a:r>
            <a:r>
              <a:rPr lang="pl-PL" dirty="0" err="1"/>
              <a:t>targeting</a:t>
            </a:r>
            <a:r>
              <a:rPr lang="pl-PL" dirty="0"/>
              <a:t> </a:t>
            </a:r>
            <a:r>
              <a:rPr lang="pl-PL" dirty="0" err="1"/>
              <a:t>packs</a:t>
            </a:r>
            <a:r>
              <a:rPr lang="pl-PL" dirty="0"/>
              <a:t> etc.</a:t>
            </a:r>
          </a:p>
          <a:p>
            <a:pPr marL="171450" indent="-171450">
              <a:buFontTx/>
              <a:buChar char="-"/>
            </a:pPr>
            <a:r>
              <a:rPr lang="pl-PL" dirty="0"/>
              <a:t>The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tag</a:t>
            </a:r>
            <a:r>
              <a:rPr lang="pl-PL" dirty="0"/>
              <a:t> </a:t>
            </a:r>
            <a:r>
              <a:rPr lang="pl-PL" dirty="0" err="1"/>
              <a:t>must</a:t>
            </a:r>
            <a:r>
              <a:rPr lang="pl-PL" dirty="0"/>
              <a:t> be 1.0-2.0 to </a:t>
            </a:r>
            <a:r>
              <a:rPr lang="pl-PL" dirty="0" err="1"/>
              <a:t>avoid</a:t>
            </a:r>
            <a:r>
              <a:rPr lang="pl-PL" dirty="0"/>
              <a:t> the missing </a:t>
            </a:r>
            <a:r>
              <a:rPr lang="pl-PL" dirty="0" err="1"/>
              <a:t>Docker.SDK</a:t>
            </a:r>
            <a:r>
              <a:rPr lang="pl-PL" dirty="0"/>
              <a:t> problem</a:t>
            </a:r>
          </a:p>
          <a:p>
            <a:pPr marL="171450" indent="-171450">
              <a:buFontTx/>
              <a:buChar char="-"/>
            </a:pPr>
            <a:r>
              <a:rPr lang="pl-PL" dirty="0"/>
              <a:t>/bin/</a:t>
            </a:r>
            <a:r>
              <a:rPr lang="pl-PL" dirty="0" err="1"/>
              <a:t>bash</a:t>
            </a:r>
            <a:r>
              <a:rPr lang="pl-PL" dirty="0"/>
              <a:t> –c </a:t>
            </a:r>
            <a:r>
              <a:rPr lang="pl-PL" dirty="0" err="1"/>
              <a:t>enables</a:t>
            </a:r>
            <a:r>
              <a:rPr lang="pl-PL" dirty="0"/>
              <a:t> </a:t>
            </a:r>
            <a:r>
              <a:rPr lang="pl-PL" dirty="0" err="1"/>
              <a:t>chaining</a:t>
            </a:r>
            <a:r>
              <a:rPr lang="pl-PL" dirty="0"/>
              <a:t> </a:t>
            </a:r>
            <a:r>
              <a:rPr lang="pl-PL" dirty="0" err="1"/>
              <a:t>commands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0813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VS 2017 15.4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6444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The </a:t>
            </a:r>
            <a:r>
              <a:rPr lang="pl-PL" dirty="0" err="1"/>
              <a:t>Dockerfile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a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arg</a:t>
            </a:r>
            <a:r>
              <a:rPr lang="pl-PL" dirty="0"/>
              <a:t> </a:t>
            </a:r>
            <a:r>
              <a:rPr lang="pl-PL" dirty="0" err="1"/>
              <a:t>called</a:t>
            </a:r>
            <a:r>
              <a:rPr lang="pl-PL" dirty="0"/>
              <a:t> „</a:t>
            </a:r>
            <a:r>
              <a:rPr lang="pl-PL" dirty="0" err="1"/>
              <a:t>source</a:t>
            </a:r>
            <a:r>
              <a:rPr lang="pl-PL" dirty="0"/>
              <a:t>”. It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passed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–</a:t>
            </a:r>
            <a:r>
              <a:rPr lang="pl-PL" dirty="0" err="1"/>
              <a:t>build-arg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=</a:t>
            </a:r>
            <a:r>
              <a:rPr lang="pl-PL" dirty="0" err="1"/>
              <a:t>value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COPY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take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OR </a:t>
            </a:r>
            <a:r>
              <a:rPr lang="pl-PL" dirty="0" err="1"/>
              <a:t>obj</a:t>
            </a:r>
            <a:r>
              <a:rPr lang="pl-PL" dirty="0"/>
              <a:t>/</a:t>
            </a:r>
            <a:r>
              <a:rPr lang="pl-PL" dirty="0" err="1"/>
              <a:t>docker</a:t>
            </a:r>
            <a:r>
              <a:rPr lang="pl-PL" dirty="0"/>
              <a:t>/</a:t>
            </a:r>
            <a:r>
              <a:rPr lang="pl-PL" dirty="0" err="1"/>
              <a:t>publish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COPY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copy</a:t>
            </a:r>
            <a:r>
              <a:rPr lang="pl-PL" dirty="0"/>
              <a:t> </a:t>
            </a:r>
            <a:r>
              <a:rPr lang="pl-PL" dirty="0" err="1"/>
              <a:t>everything</a:t>
            </a:r>
            <a:r>
              <a:rPr lang="pl-PL" dirty="0"/>
              <a:t> to the WORKDIR</a:t>
            </a:r>
          </a:p>
          <a:p>
            <a:pPr marL="171450" indent="-171450">
              <a:buFontTx/>
              <a:buChar char="-"/>
            </a:pPr>
            <a:r>
              <a:rPr lang="pl-PL" dirty="0"/>
              <a:t>In </a:t>
            </a:r>
            <a:r>
              <a:rPr lang="pl-PL" dirty="0" err="1"/>
              <a:t>Debug</a:t>
            </a:r>
            <a:r>
              <a:rPr lang="pl-PL" dirty="0"/>
              <a:t> the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dir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empty</a:t>
            </a:r>
            <a:r>
              <a:rPr lang="pl-PL" dirty="0"/>
              <a:t> and </a:t>
            </a:r>
            <a:r>
              <a:rPr lang="pl-PL" dirty="0" err="1"/>
              <a:t>only</a:t>
            </a:r>
            <a:r>
              <a:rPr lang="pl-PL" dirty="0"/>
              <a:t> a single delta-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generated</a:t>
            </a:r>
            <a:r>
              <a:rPr lang="pl-PL" dirty="0"/>
              <a:t>, </a:t>
            </a:r>
            <a:r>
              <a:rPr lang="pl-PL" dirty="0" err="1"/>
              <a:t>containing</a:t>
            </a:r>
            <a:r>
              <a:rPr lang="pl-PL" dirty="0"/>
              <a:t> a YAML file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3310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 err="1"/>
              <a:t>During</a:t>
            </a:r>
            <a:r>
              <a:rPr lang="pl-PL" dirty="0"/>
              <a:t> the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docker-compose</a:t>
            </a:r>
            <a:r>
              <a:rPr lang="pl-PL" dirty="0"/>
              <a:t> </a:t>
            </a:r>
            <a:r>
              <a:rPr lang="pl-PL" dirty="0" err="1"/>
              <a:t>chains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files</a:t>
            </a:r>
            <a:r>
              <a:rPr lang="pl-PL" dirty="0"/>
              <a:t>, </a:t>
            </a:r>
            <a:r>
              <a:rPr lang="pl-PL" dirty="0" err="1"/>
              <a:t>based</a:t>
            </a:r>
            <a:r>
              <a:rPr lang="pl-PL" dirty="0"/>
              <a:t> on the </a:t>
            </a:r>
            <a:r>
              <a:rPr lang="pl-PL" dirty="0" err="1"/>
              <a:t>current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15019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 err="1"/>
              <a:t>docker-compose.override.yml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relatively</a:t>
            </a:r>
            <a:r>
              <a:rPr lang="pl-PL" dirty="0"/>
              <a:t> </a:t>
            </a:r>
            <a:r>
              <a:rPr lang="pl-PL" dirty="0" err="1"/>
              <a:t>simple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It </a:t>
            </a:r>
            <a:r>
              <a:rPr lang="pl-PL" dirty="0" err="1"/>
              <a:t>sets</a:t>
            </a:r>
            <a:r>
              <a:rPr lang="pl-PL" dirty="0"/>
              <a:t> the ASPNETCORE_ENVIRONMENT </a:t>
            </a:r>
            <a:r>
              <a:rPr lang="pl-PL" dirty="0" err="1"/>
              <a:t>variable</a:t>
            </a:r>
            <a:r>
              <a:rPr lang="pl-PL" dirty="0"/>
              <a:t> </a:t>
            </a:r>
          </a:p>
          <a:p>
            <a:pPr marL="171450" indent="-171450">
              <a:buFontTx/>
              <a:buChar char="-"/>
            </a:pPr>
            <a:r>
              <a:rPr lang="pl-PL" dirty="0"/>
              <a:t>It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sets</a:t>
            </a:r>
            <a:r>
              <a:rPr lang="pl-PL" dirty="0"/>
              <a:t> the </a:t>
            </a:r>
            <a:r>
              <a:rPr lang="pl-PL" dirty="0" err="1"/>
              <a:t>container’s</a:t>
            </a:r>
            <a:r>
              <a:rPr lang="pl-PL" dirty="0"/>
              <a:t> 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8355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./</a:t>
            </a:r>
            <a:r>
              <a:rPr lang="pl-PL" dirty="0" err="1"/>
              <a:t>obj</a:t>
            </a:r>
            <a:r>
              <a:rPr lang="pl-PL" dirty="0"/>
              <a:t>/Docker/</a:t>
            </a:r>
            <a:r>
              <a:rPr lang="pl-PL" dirty="0" err="1"/>
              <a:t>docker-compose.vs.debug.g.yml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volume</a:t>
            </a:r>
            <a:r>
              <a:rPr lang="pl-PL" dirty="0"/>
              <a:t> </a:t>
            </a:r>
            <a:r>
              <a:rPr lang="pl-PL" dirty="0" err="1"/>
              <a:t>mount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debugger</a:t>
            </a:r>
            <a:r>
              <a:rPr lang="pl-PL" dirty="0"/>
              <a:t> </a:t>
            </a:r>
            <a:r>
              <a:rPr lang="pl-PL" dirty="0" err="1"/>
              <a:t>volume</a:t>
            </a:r>
            <a:r>
              <a:rPr lang="pl-PL" dirty="0"/>
              <a:t> </a:t>
            </a:r>
            <a:r>
              <a:rPr lang="pl-PL" dirty="0" err="1"/>
              <a:t>mount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nuget</a:t>
            </a:r>
            <a:r>
              <a:rPr lang="pl-PL" dirty="0"/>
              <a:t> </a:t>
            </a:r>
            <a:r>
              <a:rPr lang="pl-PL" dirty="0" err="1"/>
              <a:t>volume</a:t>
            </a:r>
            <a:r>
              <a:rPr lang="pl-PL" dirty="0"/>
              <a:t> </a:t>
            </a:r>
            <a:r>
              <a:rPr lang="pl-PL" dirty="0" err="1"/>
              <a:t>mount</a:t>
            </a:r>
            <a:r>
              <a:rPr lang="pl-PL" dirty="0"/>
              <a:t>(s)</a:t>
            </a:r>
          </a:p>
          <a:p>
            <a:pPr marL="171450" indent="-171450">
              <a:buFontTx/>
              <a:buChar char="-"/>
            </a:pPr>
            <a:r>
              <a:rPr lang="pl-PL" dirty="0"/>
              <a:t>Source </a:t>
            </a:r>
            <a:r>
              <a:rPr lang="pl-PL" dirty="0" err="1"/>
              <a:t>is</a:t>
            </a:r>
            <a:r>
              <a:rPr lang="pl-PL" dirty="0"/>
              <a:t> from </a:t>
            </a:r>
            <a:r>
              <a:rPr lang="pl-PL" dirty="0" err="1"/>
              <a:t>obj</a:t>
            </a:r>
            <a:r>
              <a:rPr lang="pl-PL" dirty="0"/>
              <a:t>/Docker/</a:t>
            </a:r>
            <a:r>
              <a:rPr lang="pl-PL" dirty="0" err="1"/>
              <a:t>empty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0432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pl-PL" dirty="0"/>
              <a:t>./</a:t>
            </a:r>
            <a:r>
              <a:rPr lang="pl-PL" dirty="0" err="1"/>
              <a:t>obj</a:t>
            </a:r>
            <a:r>
              <a:rPr lang="pl-PL" dirty="0"/>
              <a:t>/Docker/</a:t>
            </a:r>
            <a:r>
              <a:rPr lang="pl-PL" dirty="0" err="1"/>
              <a:t>docker-compose.vs.debug.g.yml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volume</a:t>
            </a:r>
            <a:r>
              <a:rPr lang="pl-PL" dirty="0"/>
              <a:t> </a:t>
            </a:r>
            <a:r>
              <a:rPr lang="pl-PL" dirty="0" err="1"/>
              <a:t>mount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debugger</a:t>
            </a:r>
            <a:r>
              <a:rPr lang="pl-PL" dirty="0"/>
              <a:t> </a:t>
            </a:r>
            <a:r>
              <a:rPr lang="pl-PL" dirty="0" err="1"/>
              <a:t>volume</a:t>
            </a:r>
            <a:r>
              <a:rPr lang="pl-PL" dirty="0"/>
              <a:t> </a:t>
            </a:r>
            <a:r>
              <a:rPr lang="pl-PL" dirty="0" err="1"/>
              <a:t>mount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nuget</a:t>
            </a:r>
            <a:r>
              <a:rPr lang="pl-PL" dirty="0"/>
              <a:t> </a:t>
            </a:r>
            <a:r>
              <a:rPr lang="pl-PL" dirty="0" err="1"/>
              <a:t>volume</a:t>
            </a:r>
            <a:r>
              <a:rPr lang="pl-PL" dirty="0"/>
              <a:t> </a:t>
            </a:r>
            <a:r>
              <a:rPr lang="pl-PL" dirty="0" err="1"/>
              <a:t>mount</a:t>
            </a:r>
            <a:r>
              <a:rPr lang="pl-PL" dirty="0"/>
              <a:t>(s)</a:t>
            </a:r>
          </a:p>
          <a:p>
            <a:pPr marL="171450" indent="-171450">
              <a:buFontTx/>
              <a:buChar char="-"/>
            </a:pPr>
            <a:r>
              <a:rPr lang="pl-PL" dirty="0"/>
              <a:t>Source </a:t>
            </a:r>
            <a:r>
              <a:rPr lang="pl-PL" dirty="0" err="1"/>
              <a:t>is</a:t>
            </a:r>
            <a:r>
              <a:rPr lang="pl-PL" dirty="0"/>
              <a:t> from </a:t>
            </a:r>
            <a:r>
              <a:rPr lang="pl-PL" dirty="0" err="1"/>
              <a:t>obj</a:t>
            </a:r>
            <a:r>
              <a:rPr lang="pl-PL" dirty="0"/>
              <a:t>/Docker/</a:t>
            </a:r>
            <a:r>
              <a:rPr lang="pl-PL" dirty="0" err="1"/>
              <a:t>publish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252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 </a:t>
            </a:r>
            <a:r>
              <a:rPr lang="pl-PL" dirty="0" err="1"/>
              <a:t>this</a:t>
            </a:r>
            <a:r>
              <a:rPr lang="pl-PL" dirty="0"/>
              <a:t> demo:</a:t>
            </a:r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sacrifice</a:t>
            </a:r>
            <a:r>
              <a:rPr lang="pl-PL" dirty="0"/>
              <a:t> the VS </a:t>
            </a:r>
            <a:r>
              <a:rPr lang="pl-PL" dirty="0" err="1"/>
              <a:t>integration</a:t>
            </a:r>
            <a:r>
              <a:rPr lang="pl-PL" dirty="0"/>
              <a:t> in order to </a:t>
            </a:r>
            <a:r>
              <a:rPr lang="pl-PL" dirty="0" err="1"/>
              <a:t>achieve</a:t>
            </a:r>
            <a:r>
              <a:rPr lang="pl-PL" dirty="0"/>
              <a:t> a </a:t>
            </a:r>
            <a:r>
              <a:rPr lang="pl-PL" dirty="0" err="1"/>
              <a:t>more</a:t>
            </a:r>
            <a:r>
              <a:rPr lang="pl-PL" dirty="0"/>
              <a:t> CI-</a:t>
            </a:r>
            <a:r>
              <a:rPr lang="pl-PL" dirty="0" err="1"/>
              <a:t>friendly</a:t>
            </a:r>
            <a:r>
              <a:rPr lang="pl-PL" dirty="0"/>
              <a:t> </a:t>
            </a:r>
            <a:r>
              <a:rPr lang="pl-PL" dirty="0" err="1"/>
              <a:t>solution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 and start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purely</a:t>
            </a:r>
            <a:r>
              <a:rPr lang="pl-PL" dirty="0"/>
              <a:t> with </a:t>
            </a:r>
            <a:r>
              <a:rPr lang="pl-PL" dirty="0" err="1"/>
              <a:t>docker-compose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clearly</a:t>
            </a:r>
            <a:r>
              <a:rPr lang="pl-PL" dirty="0"/>
              <a:t> </a:t>
            </a:r>
            <a:r>
              <a:rPr lang="pl-PL" dirty="0" err="1"/>
              <a:t>identify</a:t>
            </a:r>
            <a:r>
              <a:rPr lang="pl-PL" dirty="0"/>
              <a:t> the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artifacts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(</a:t>
            </a:r>
            <a:r>
              <a:rPr lang="pl-PL" dirty="0" err="1"/>
              <a:t>Note</a:t>
            </a:r>
            <a:r>
              <a:rPr lang="pl-PL" dirty="0"/>
              <a:t>) I </a:t>
            </a:r>
            <a:r>
              <a:rPr lang="pl-PL" dirty="0" err="1"/>
              <a:t>wasn’t</a:t>
            </a:r>
            <a:r>
              <a:rPr lang="pl-PL" dirty="0"/>
              <a:t> </a:t>
            </a:r>
            <a:r>
              <a:rPr lang="pl-PL" dirty="0" err="1"/>
              <a:t>able</a:t>
            </a:r>
            <a:r>
              <a:rPr lang="pl-PL" dirty="0"/>
              <a:t> to </a:t>
            </a:r>
            <a:r>
              <a:rPr lang="pl-PL" dirty="0" err="1"/>
              <a:t>build</a:t>
            </a:r>
            <a:r>
              <a:rPr lang="pl-PL" dirty="0"/>
              <a:t> with </a:t>
            </a:r>
            <a:r>
              <a:rPr lang="pl-PL" dirty="0" err="1"/>
              <a:t>docker-compose</a:t>
            </a:r>
            <a:r>
              <a:rPr lang="pl-PL" dirty="0"/>
              <a:t> on </a:t>
            </a:r>
            <a:r>
              <a:rPr lang="pl-PL" dirty="0" err="1"/>
              <a:t>an</a:t>
            </a:r>
            <a:r>
              <a:rPr lang="pl-PL" dirty="0"/>
              <a:t> VSTS agent </a:t>
            </a:r>
            <a:r>
              <a:rPr lang="pl-PL" dirty="0" err="1"/>
              <a:t>yet</a:t>
            </a:r>
            <a:r>
              <a:rPr lang="pl-PL" dirty="0"/>
              <a:t>. 1 </a:t>
            </a:r>
            <a:r>
              <a:rPr lang="pl-PL" dirty="0" err="1"/>
              <a:t>unresolved</a:t>
            </a:r>
            <a:r>
              <a:rPr lang="pl-PL" dirty="0"/>
              <a:t> problem.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7951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Free</a:t>
            </a:r>
            <a:r>
              <a:rPr lang="pl-PL" dirty="0"/>
              <a:t> for </a:t>
            </a:r>
            <a:r>
              <a:rPr lang="pl-PL" dirty="0" err="1"/>
              <a:t>up</a:t>
            </a:r>
            <a:r>
              <a:rPr lang="pl-PL" dirty="0"/>
              <a:t> to 5 </a:t>
            </a:r>
            <a:r>
              <a:rPr lang="pl-PL" dirty="0" err="1"/>
              <a:t>users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Access to </a:t>
            </a:r>
            <a:r>
              <a:rPr lang="pl-PL" dirty="0" err="1"/>
              <a:t>Hosted</a:t>
            </a:r>
            <a:r>
              <a:rPr lang="pl-PL" dirty="0"/>
              <a:t> Agent </a:t>
            </a:r>
            <a:r>
              <a:rPr lang="pl-PL" dirty="0" err="1"/>
              <a:t>Queues</a:t>
            </a:r>
            <a:r>
              <a:rPr lang="pl-PL" dirty="0"/>
              <a:t> (Win/Linux)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numer of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Pipelines</a:t>
            </a:r>
            <a:r>
              <a:rPr lang="pl-PL" dirty="0"/>
              <a:t>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paralel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active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158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Available</a:t>
            </a:r>
            <a:r>
              <a:rPr lang="pl-PL" dirty="0"/>
              <a:t> from the VSTS Marketplace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key</a:t>
            </a:r>
            <a:r>
              <a:rPr lang="pl-PL" dirty="0"/>
              <a:t> </a:t>
            </a:r>
            <a:r>
              <a:rPr lang="pl-PL" dirty="0" err="1"/>
              <a:t>extensibility</a:t>
            </a:r>
            <a:r>
              <a:rPr lang="pl-PL" dirty="0"/>
              <a:t> </a:t>
            </a:r>
            <a:r>
              <a:rPr lang="pl-PL" dirty="0" err="1"/>
              <a:t>mechanism</a:t>
            </a:r>
            <a:r>
              <a:rPr lang="pl-PL" dirty="0"/>
              <a:t> for VSTS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Free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Official</a:t>
            </a:r>
            <a:r>
              <a:rPr lang="pl-PL" dirty="0"/>
              <a:t> MS Extension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Contains</a:t>
            </a:r>
            <a:r>
              <a:rPr lang="pl-PL" dirty="0"/>
              <a:t> Docker </a:t>
            </a:r>
            <a:r>
              <a:rPr lang="pl-PL" dirty="0" err="1"/>
              <a:t>Task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Contains</a:t>
            </a:r>
            <a:r>
              <a:rPr lang="pl-PL" dirty="0"/>
              <a:t> Docker-</a:t>
            </a:r>
            <a:r>
              <a:rPr lang="pl-PL" dirty="0" err="1"/>
              <a:t>Compose</a:t>
            </a:r>
            <a:r>
              <a:rPr lang="pl-PL" dirty="0"/>
              <a:t> </a:t>
            </a:r>
            <a:r>
              <a:rPr lang="pl-PL" dirty="0" err="1"/>
              <a:t>Task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3595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I </a:t>
            </a:r>
            <a:r>
              <a:rPr lang="pl-PL" dirty="0" err="1"/>
              <a:t>like</a:t>
            </a:r>
            <a:r>
              <a:rPr lang="pl-PL" dirty="0"/>
              <a:t> to </a:t>
            </a:r>
            <a:r>
              <a:rPr lang="pl-PL" dirty="0" err="1"/>
              <a:t>listen</a:t>
            </a:r>
            <a:r>
              <a:rPr lang="pl-PL" dirty="0"/>
              <a:t> to </a:t>
            </a:r>
            <a:r>
              <a:rPr lang="pl-PL" dirty="0" err="1"/>
              <a:t>people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wiser</a:t>
            </a:r>
            <a:r>
              <a:rPr lang="pl-PL" dirty="0"/>
              <a:t> </a:t>
            </a:r>
            <a:r>
              <a:rPr lang="pl-PL" dirty="0" err="1"/>
              <a:t>then</a:t>
            </a:r>
            <a:r>
              <a:rPr lang="pl-PL" dirty="0"/>
              <a:t> me</a:t>
            </a:r>
          </a:p>
          <a:p>
            <a:pPr marL="171450" indent="-171450">
              <a:buFontTx/>
              <a:buChar char="-"/>
            </a:pPr>
            <a:r>
              <a:rPr lang="pl-PL" dirty="0"/>
              <a:t>I </a:t>
            </a:r>
            <a:r>
              <a:rPr lang="pl-PL" dirty="0" err="1"/>
              <a:t>like</a:t>
            </a:r>
            <a:r>
              <a:rPr lang="pl-PL" dirty="0"/>
              <a:t> to </a:t>
            </a:r>
            <a:r>
              <a:rPr lang="pl-PL" dirty="0" err="1"/>
              <a:t>share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I </a:t>
            </a:r>
            <a:r>
              <a:rPr lang="pl-PL" dirty="0" err="1"/>
              <a:t>know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0998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Builds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sequential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subdivided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phases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Phases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run on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agents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Builds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emit</a:t>
            </a:r>
            <a:r>
              <a:rPr lang="pl-PL" dirty="0"/>
              <a:t> </a:t>
            </a:r>
            <a:r>
              <a:rPr lang="pl-PL" dirty="0" err="1"/>
              <a:t>artifacts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release</a:t>
            </a:r>
            <a:r>
              <a:rPr lang="pl-PL" dirty="0"/>
              <a:t> </a:t>
            </a:r>
            <a:r>
              <a:rPr lang="pl-PL" dirty="0" err="1"/>
              <a:t>triggers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0418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Pipeline</a:t>
            </a:r>
            <a:r>
              <a:rPr lang="pl-PL" dirty="0"/>
              <a:t> </a:t>
            </a:r>
            <a:r>
              <a:rPr lang="pl-PL" dirty="0" err="1"/>
              <a:t>editor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recent</a:t>
            </a:r>
            <a:r>
              <a:rPr lang="pl-PL" dirty="0"/>
              <a:t>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allowing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deployment</a:t>
            </a:r>
            <a:r>
              <a:rPr lang="pl-PL" dirty="0"/>
              <a:t> </a:t>
            </a:r>
            <a:r>
              <a:rPr lang="pl-PL" dirty="0" err="1"/>
              <a:t>scenarios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Artifacts</a:t>
            </a:r>
            <a:r>
              <a:rPr lang="pl-PL" dirty="0"/>
              <a:t> :</a:t>
            </a:r>
          </a:p>
          <a:p>
            <a:pPr marL="171450" indent="-171450">
              <a:buFontTx/>
              <a:buChar char="-"/>
            </a:pPr>
            <a:r>
              <a:rPr lang="pl-PL" dirty="0"/>
              <a:t>  </a:t>
            </a:r>
            <a:r>
              <a:rPr lang="pl-PL" dirty="0" err="1"/>
              <a:t>Can</a:t>
            </a:r>
            <a:r>
              <a:rPr lang="pl-PL" dirty="0"/>
              <a:t> link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artifacts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 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artifact</a:t>
            </a:r>
            <a:r>
              <a:rPr lang="pl-PL" dirty="0"/>
              <a:t> as a CD </a:t>
            </a:r>
            <a:r>
              <a:rPr lang="pl-PL" dirty="0" err="1"/>
              <a:t>trigger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  </a:t>
            </a:r>
            <a:r>
              <a:rPr lang="pl-PL" dirty="0" err="1"/>
              <a:t>Can</a:t>
            </a:r>
            <a:r>
              <a:rPr lang="pl-PL" dirty="0"/>
              <a:t> do per-</a:t>
            </a:r>
            <a:r>
              <a:rPr lang="pl-PL" dirty="0" err="1"/>
              <a:t>branch</a:t>
            </a:r>
            <a:r>
              <a:rPr lang="pl-PL" dirty="0"/>
              <a:t> </a:t>
            </a:r>
            <a:r>
              <a:rPr lang="pl-PL" dirty="0" err="1"/>
              <a:t>filtering</a:t>
            </a:r>
            <a:r>
              <a:rPr lang="pl-PL" dirty="0"/>
              <a:t> to </a:t>
            </a:r>
            <a:r>
              <a:rPr lang="pl-PL" dirty="0" err="1"/>
              <a:t>trigger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Enviromnents</a:t>
            </a:r>
            <a:r>
              <a:rPr lang="pl-PL" dirty="0"/>
              <a:t>:</a:t>
            </a:r>
          </a:p>
          <a:p>
            <a:pPr marL="171450" indent="-171450">
              <a:buFontTx/>
              <a:buChar char="-"/>
            </a:pPr>
            <a:r>
              <a:rPr lang="pl-PL" dirty="0"/>
              <a:t>  </a:t>
            </a:r>
            <a:r>
              <a:rPr lang="pl-PL" dirty="0" err="1"/>
              <a:t>Contains</a:t>
            </a:r>
            <a:r>
              <a:rPr lang="pl-PL" dirty="0"/>
              <a:t> a </a:t>
            </a:r>
            <a:r>
              <a:rPr lang="pl-PL" dirty="0" err="1"/>
              <a:t>collection</a:t>
            </a:r>
            <a:r>
              <a:rPr lang="pl-PL" dirty="0"/>
              <a:t> of </a:t>
            </a:r>
            <a:r>
              <a:rPr lang="pl-PL" dirty="0" err="1"/>
              <a:t>sequential</a:t>
            </a:r>
            <a:r>
              <a:rPr lang="pl-PL" dirty="0"/>
              <a:t> </a:t>
            </a:r>
            <a:r>
              <a:rPr lang="pl-PL" dirty="0" err="1"/>
              <a:t>phases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  </a:t>
            </a:r>
            <a:r>
              <a:rPr lang="pl-PL" dirty="0" err="1"/>
              <a:t>Phases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agent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based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  </a:t>
            </a:r>
            <a:r>
              <a:rPr lang="pl-PL" dirty="0" err="1"/>
              <a:t>Contains</a:t>
            </a:r>
            <a:r>
              <a:rPr lang="pl-PL" dirty="0"/>
              <a:t> </a:t>
            </a:r>
            <a:r>
              <a:rPr lang="pl-PL" dirty="0" err="1"/>
              <a:t>trigger</a:t>
            </a:r>
            <a:r>
              <a:rPr lang="pl-PL" dirty="0"/>
              <a:t> </a:t>
            </a:r>
            <a:r>
              <a:rPr lang="pl-PL" dirty="0" err="1"/>
              <a:t>conditions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  </a:t>
            </a:r>
            <a:r>
              <a:rPr lang="pl-PL" dirty="0" err="1"/>
              <a:t>Contains</a:t>
            </a:r>
            <a:r>
              <a:rPr lang="pl-PL" dirty="0"/>
              <a:t> </a:t>
            </a:r>
            <a:r>
              <a:rPr lang="pl-PL" dirty="0" err="1"/>
              <a:t>predeployment</a:t>
            </a:r>
            <a:r>
              <a:rPr lang="pl-PL" dirty="0"/>
              <a:t> </a:t>
            </a:r>
            <a:r>
              <a:rPr lang="pl-PL" dirty="0" err="1"/>
              <a:t>approval</a:t>
            </a:r>
            <a:r>
              <a:rPr lang="pl-PL" dirty="0"/>
              <a:t> </a:t>
            </a:r>
            <a:r>
              <a:rPr lang="pl-PL" dirty="0" err="1"/>
              <a:t>settings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  </a:t>
            </a:r>
            <a:r>
              <a:rPr lang="pl-PL" dirty="0" err="1"/>
              <a:t>Contains</a:t>
            </a:r>
            <a:r>
              <a:rPr lang="pl-PL" dirty="0"/>
              <a:t> </a:t>
            </a:r>
            <a:r>
              <a:rPr lang="pl-PL" dirty="0" err="1"/>
              <a:t>postdeployment</a:t>
            </a:r>
            <a:r>
              <a:rPr lang="pl-PL" dirty="0"/>
              <a:t> </a:t>
            </a:r>
            <a:r>
              <a:rPr lang="pl-PL" dirty="0" err="1"/>
              <a:t>approval</a:t>
            </a:r>
            <a:r>
              <a:rPr lang="pl-PL" dirty="0"/>
              <a:t> </a:t>
            </a:r>
            <a:r>
              <a:rPr lang="pl-PL" dirty="0" err="1"/>
              <a:t>settings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98682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1x Box = 1x Environment</a:t>
            </a:r>
          </a:p>
          <a:p>
            <a:pPr marL="171450" indent="-171450">
              <a:buFontTx/>
              <a:buChar char="-"/>
            </a:pPr>
            <a:r>
              <a:rPr lang="pl-PL" dirty="0"/>
              <a:t>Gray = </a:t>
            </a:r>
            <a:r>
              <a:rPr lang="pl-PL" dirty="0" err="1"/>
              <a:t>unstarted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Gray with </a:t>
            </a:r>
            <a:r>
              <a:rPr lang="pl-PL" dirty="0" err="1"/>
              <a:t>user</a:t>
            </a:r>
            <a:r>
              <a:rPr lang="pl-PL" dirty="0"/>
              <a:t> </a:t>
            </a:r>
            <a:r>
              <a:rPr lang="pl-PL" dirty="0" err="1"/>
              <a:t>icon</a:t>
            </a:r>
            <a:r>
              <a:rPr lang="pl-PL" dirty="0"/>
              <a:t> = </a:t>
            </a:r>
            <a:r>
              <a:rPr lang="pl-PL" dirty="0" err="1"/>
              <a:t>waiting</a:t>
            </a:r>
            <a:r>
              <a:rPr lang="pl-PL" dirty="0"/>
              <a:t> for </a:t>
            </a:r>
            <a:r>
              <a:rPr lang="pl-PL" dirty="0" err="1"/>
              <a:t>pre-deployment</a:t>
            </a:r>
            <a:r>
              <a:rPr lang="pl-PL" dirty="0"/>
              <a:t> </a:t>
            </a:r>
            <a:r>
              <a:rPr lang="pl-PL" dirty="0" err="1"/>
              <a:t>approval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Red = </a:t>
            </a:r>
            <a:r>
              <a:rPr lang="pl-PL" dirty="0" err="1"/>
              <a:t>failed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Yellow</a:t>
            </a:r>
            <a:r>
              <a:rPr lang="pl-PL" dirty="0"/>
              <a:t> = </a:t>
            </a:r>
            <a:r>
              <a:rPr lang="pl-PL" dirty="0" err="1"/>
              <a:t>partially</a:t>
            </a:r>
            <a:r>
              <a:rPr lang="pl-PL" dirty="0"/>
              <a:t> </a:t>
            </a:r>
            <a:r>
              <a:rPr lang="pl-PL" dirty="0" err="1"/>
              <a:t>succeeded</a:t>
            </a:r>
            <a:r>
              <a:rPr lang="pl-PL" dirty="0"/>
              <a:t> (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failed</a:t>
            </a:r>
            <a:r>
              <a:rPr lang="pl-PL" dirty="0"/>
              <a:t> but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deal</a:t>
            </a:r>
            <a:r>
              <a:rPr lang="pl-PL" dirty="0"/>
              <a:t> with </a:t>
            </a:r>
            <a:r>
              <a:rPr lang="pl-PL" dirty="0" err="1"/>
              <a:t>it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Green = </a:t>
            </a:r>
            <a:r>
              <a:rPr lang="pl-PL" dirty="0" err="1"/>
              <a:t>successful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1591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Available</a:t>
            </a:r>
            <a:r>
              <a:rPr lang="pl-PL" dirty="0"/>
              <a:t> in </a:t>
            </a:r>
            <a:r>
              <a:rPr lang="pl-PL" dirty="0" err="1"/>
              <a:t>mostly</a:t>
            </a:r>
            <a:r>
              <a:rPr lang="pl-PL" dirty="0"/>
              <a:t> </a:t>
            </a:r>
            <a:r>
              <a:rPr lang="pl-PL" dirty="0" err="1"/>
              <a:t>everywhere</a:t>
            </a:r>
            <a:r>
              <a:rPr lang="pl-PL" dirty="0"/>
              <a:t>, with </a:t>
            </a:r>
            <a:r>
              <a:rPr lang="pl-PL" dirty="0" err="1"/>
              <a:t>some</a:t>
            </a:r>
            <a:r>
              <a:rPr lang="pl-PL" dirty="0"/>
              <a:t> minor </a:t>
            </a:r>
            <a:r>
              <a:rPr lang="pl-PL" dirty="0" err="1"/>
              <a:t>exceptions</a:t>
            </a:r>
            <a:r>
              <a:rPr lang="pl-PL" dirty="0"/>
              <a:t> </a:t>
            </a:r>
            <a:r>
              <a:rPr lang="pl-PL" dirty="0" err="1"/>
              <a:t>like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West </a:t>
            </a:r>
            <a:r>
              <a:rPr lang="pl-PL" dirty="0" err="1"/>
              <a:t>India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China </a:t>
            </a:r>
            <a:r>
              <a:rPr lang="pl-PL" dirty="0" err="1"/>
              <a:t>North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China East</a:t>
            </a:r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767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Q to </a:t>
            </a:r>
            <a:r>
              <a:rPr lang="pl-PL" dirty="0" err="1"/>
              <a:t>Audience</a:t>
            </a:r>
            <a:r>
              <a:rPr lang="pl-PL" dirty="0"/>
              <a:t> : </a:t>
            </a:r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important</a:t>
            </a:r>
            <a:r>
              <a:rPr lang="pl-PL" dirty="0"/>
              <a:t> to </a:t>
            </a:r>
            <a:r>
              <a:rPr lang="pl-PL" dirty="0" err="1"/>
              <a:t>keep</a:t>
            </a:r>
            <a:r>
              <a:rPr lang="pl-PL" dirty="0"/>
              <a:t> ACR </a:t>
            </a:r>
            <a:r>
              <a:rPr lang="pl-PL" dirty="0" err="1"/>
              <a:t>close</a:t>
            </a:r>
            <a:r>
              <a:rPr lang="pl-PL" dirty="0"/>
              <a:t> to the </a:t>
            </a:r>
            <a:r>
              <a:rPr lang="pl-PL" dirty="0" err="1"/>
              <a:t>deployment</a:t>
            </a:r>
            <a:r>
              <a:rPr lang="pl-PL" dirty="0"/>
              <a:t> </a:t>
            </a:r>
            <a:r>
              <a:rPr lang="pl-PL" dirty="0" err="1"/>
              <a:t>area</a:t>
            </a:r>
            <a:r>
              <a:rPr lang="pl-PL" dirty="0"/>
              <a:t>?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Containers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quicker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NW </a:t>
            </a:r>
            <a:r>
              <a:rPr lang="pl-PL" dirty="0" err="1"/>
              <a:t>Traffice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eliminated</a:t>
            </a:r>
            <a:r>
              <a:rPr lang="pl-PL" dirty="0"/>
              <a:t> as </a:t>
            </a:r>
            <a:r>
              <a:rPr lang="pl-PL" dirty="0" err="1"/>
              <a:t>everything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transpire</a:t>
            </a:r>
            <a:r>
              <a:rPr lang="pl-PL" dirty="0"/>
              <a:t> </a:t>
            </a:r>
            <a:r>
              <a:rPr lang="pl-PL" dirty="0" err="1"/>
              <a:t>within</a:t>
            </a:r>
            <a:r>
              <a:rPr lang="pl-PL" dirty="0"/>
              <a:t> a single </a:t>
            </a:r>
            <a:r>
              <a:rPr lang="pl-PL" dirty="0" err="1"/>
              <a:t>Azure</a:t>
            </a:r>
            <a:r>
              <a:rPr lang="pl-PL" dirty="0"/>
              <a:t>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79918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 </a:t>
            </a:r>
            <a:r>
              <a:rPr lang="pl-PL" dirty="0" err="1"/>
              <a:t>this</a:t>
            </a:r>
            <a:r>
              <a:rPr lang="pl-PL" dirty="0"/>
              <a:t> demo:</a:t>
            </a:r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the </a:t>
            </a:r>
            <a:r>
              <a:rPr lang="pl-PL" dirty="0" err="1"/>
              <a:t>provisioned</a:t>
            </a:r>
            <a:r>
              <a:rPr lang="pl-PL" dirty="0"/>
              <a:t> </a:t>
            </a:r>
            <a:r>
              <a:rPr lang="pl-PL" dirty="0" err="1"/>
              <a:t>Azure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Registry</a:t>
            </a:r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the </a:t>
            </a:r>
            <a:r>
              <a:rPr lang="pl-PL" dirty="0" err="1"/>
              <a:t>containers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pushed</a:t>
            </a:r>
            <a:r>
              <a:rPr lang="pl-PL" dirty="0"/>
              <a:t> </a:t>
            </a:r>
            <a:r>
              <a:rPr lang="pl-PL" dirty="0" err="1"/>
              <a:t>into</a:t>
            </a:r>
            <a:r>
              <a:rPr lang="pl-PL" dirty="0"/>
              <a:t> the registry</a:t>
            </a:r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the </a:t>
            </a:r>
            <a:r>
              <a:rPr lang="pl-PL" dirty="0" err="1"/>
              <a:t>administrative</a:t>
            </a:r>
            <a:r>
              <a:rPr lang="pl-PL" dirty="0"/>
              <a:t> </a:t>
            </a:r>
            <a:r>
              <a:rPr lang="pl-PL" dirty="0" err="1"/>
              <a:t>credentials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authenticate</a:t>
            </a:r>
            <a:r>
              <a:rPr lang="pl-PL" dirty="0"/>
              <a:t> with the </a:t>
            </a:r>
            <a:r>
              <a:rPr lang="pl-PL" dirty="0" err="1"/>
              <a:t>private</a:t>
            </a:r>
            <a:r>
              <a:rPr lang="pl-PL" dirty="0"/>
              <a:t> registry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22541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AppService</a:t>
            </a:r>
            <a:r>
              <a:rPr lang="pl-PL" dirty="0"/>
              <a:t> (win/</a:t>
            </a:r>
            <a:r>
              <a:rPr lang="pl-PL" dirty="0" err="1"/>
              <a:t>nix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ASF (win/</a:t>
            </a:r>
            <a:r>
              <a:rPr lang="pl-PL" dirty="0" err="1"/>
              <a:t>nix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ACS (</a:t>
            </a:r>
            <a:r>
              <a:rPr lang="pl-PL" dirty="0" err="1"/>
              <a:t>nix</a:t>
            </a:r>
            <a:r>
              <a:rPr lang="pl-PL" dirty="0"/>
              <a:t>/win on k8s </a:t>
            </a:r>
            <a:r>
              <a:rPr lang="pl-PL" dirty="0" err="1"/>
              <a:t>preview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82497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AppService</a:t>
            </a:r>
            <a:r>
              <a:rPr lang="pl-PL" dirty="0"/>
              <a:t> (win/</a:t>
            </a:r>
            <a:r>
              <a:rPr lang="pl-PL" dirty="0" err="1"/>
              <a:t>nix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ASF (win/</a:t>
            </a:r>
            <a:r>
              <a:rPr lang="pl-PL" dirty="0" err="1"/>
              <a:t>nix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ACS (</a:t>
            </a:r>
            <a:r>
              <a:rPr lang="pl-PL" dirty="0" err="1"/>
              <a:t>nix</a:t>
            </a:r>
            <a:r>
              <a:rPr lang="pl-PL" dirty="0"/>
              <a:t>/win on k8s </a:t>
            </a:r>
            <a:r>
              <a:rPr lang="pl-PL" dirty="0" err="1"/>
              <a:t>preview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9670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66554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err="1"/>
              <a:t>Before</a:t>
            </a:r>
            <a:r>
              <a:rPr lang="pl-PL" dirty="0"/>
              <a:t> </a:t>
            </a:r>
            <a:r>
              <a:rPr lang="pl-PL" dirty="0" err="1"/>
              <a:t>creating</a:t>
            </a:r>
            <a:r>
              <a:rPr lang="pl-PL" dirty="0"/>
              <a:t> the ACS K8S. We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a service principal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/>
              <a:t>The Service Principal </a:t>
            </a:r>
            <a:r>
              <a:rPr lang="pl-PL" dirty="0" err="1"/>
              <a:t>needs</a:t>
            </a:r>
            <a:r>
              <a:rPr lang="pl-PL" dirty="0"/>
              <a:t> to </a:t>
            </a:r>
            <a:r>
              <a:rPr lang="pl-PL" dirty="0" err="1"/>
              <a:t>have</a:t>
            </a:r>
            <a:r>
              <a:rPr lang="pl-PL" dirty="0"/>
              <a:t> a </a:t>
            </a:r>
            <a:r>
              <a:rPr lang="pl-PL" dirty="0" err="1"/>
              <a:t>Contributor</a:t>
            </a:r>
            <a:r>
              <a:rPr lang="pl-PL" dirty="0"/>
              <a:t> role in the </a:t>
            </a:r>
            <a:r>
              <a:rPr lang="pl-PL" dirty="0" err="1"/>
              <a:t>scope</a:t>
            </a:r>
            <a:r>
              <a:rPr lang="pl-PL" dirty="0"/>
              <a:t> of the </a:t>
            </a:r>
            <a:r>
              <a:rPr lang="pl-PL" dirty="0" err="1"/>
              <a:t>entire</a:t>
            </a:r>
            <a:r>
              <a:rPr lang="pl-PL" dirty="0"/>
              <a:t> </a:t>
            </a:r>
            <a:r>
              <a:rPr lang="pl-PL" dirty="0" err="1"/>
              <a:t>subscription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297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Presentation and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 on GitHub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1st </a:t>
            </a:r>
            <a:r>
              <a:rPr lang="pl-PL" dirty="0" err="1"/>
              <a:t>iteration</a:t>
            </a:r>
            <a:r>
              <a:rPr lang="pl-PL" dirty="0"/>
              <a:t> of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presentation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I </a:t>
            </a:r>
            <a:r>
              <a:rPr lang="pl-PL" dirty="0" err="1"/>
              <a:t>intend</a:t>
            </a:r>
            <a:r>
              <a:rPr lang="pl-PL" dirty="0"/>
              <a:t> to </a:t>
            </a:r>
            <a:r>
              <a:rPr lang="pl-PL" dirty="0" err="1"/>
              <a:t>extend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in the </a:t>
            </a:r>
            <a:r>
              <a:rPr lang="pl-PL" dirty="0" err="1"/>
              <a:t>future</a:t>
            </a:r>
            <a:r>
              <a:rPr lang="pl-PL" dirty="0"/>
              <a:t> with </a:t>
            </a:r>
            <a:r>
              <a:rPr lang="pl-PL" dirty="0" err="1"/>
              <a:t>further</a:t>
            </a:r>
            <a:r>
              <a:rPr lang="pl-PL" dirty="0"/>
              <a:t> 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68167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alternative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 to </a:t>
            </a:r>
            <a:r>
              <a:rPr lang="pl-PL" dirty="0" err="1"/>
              <a:t>provision</a:t>
            </a:r>
            <a:r>
              <a:rPr lang="pl-PL" dirty="0"/>
              <a:t> ACS/K8S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provisioning</a:t>
            </a:r>
            <a:r>
              <a:rPr lang="pl-PL" dirty="0"/>
              <a:t> of K8S v 1.7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We’ve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during</a:t>
            </a:r>
            <a:r>
              <a:rPr lang="pl-PL" dirty="0"/>
              <a:t> #</a:t>
            </a:r>
            <a:r>
              <a:rPr lang="pl-PL" dirty="0" err="1"/>
              <a:t>OpenHack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25409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9057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 </a:t>
            </a:r>
            <a:r>
              <a:rPr lang="pl-PL" dirty="0" err="1"/>
              <a:t>this</a:t>
            </a:r>
            <a:r>
              <a:rPr lang="pl-PL" dirty="0"/>
              <a:t> demo:</a:t>
            </a:r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the </a:t>
            </a:r>
            <a:r>
              <a:rPr lang="pl-PL" dirty="0" err="1"/>
              <a:t>provisioned</a:t>
            </a:r>
            <a:r>
              <a:rPr lang="pl-PL" dirty="0"/>
              <a:t> ACS/K8S </a:t>
            </a:r>
            <a:r>
              <a:rPr lang="pl-PL" dirty="0" err="1"/>
              <a:t>cluster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discuss</a:t>
            </a:r>
            <a:r>
              <a:rPr lang="pl-PL" dirty="0"/>
              <a:t> </a:t>
            </a:r>
            <a:r>
              <a:rPr lang="pl-PL" dirty="0" err="1"/>
              <a:t>scaling</a:t>
            </a:r>
            <a:r>
              <a:rPr lang="pl-PL" dirty="0"/>
              <a:t> </a:t>
            </a:r>
            <a:r>
              <a:rPr lang="pl-PL" dirty="0" err="1"/>
              <a:t>pitfalls</a:t>
            </a:r>
            <a:r>
              <a:rPr lang="pl-PL" dirty="0"/>
              <a:t> in ACS</a:t>
            </a:r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mention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acs-autoscaler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seeks</a:t>
            </a:r>
            <a:r>
              <a:rPr lang="pl-PL" dirty="0"/>
              <a:t> to </a:t>
            </a:r>
            <a:r>
              <a:rPr lang="pl-PL" dirty="0" err="1"/>
              <a:t>remedy</a:t>
            </a:r>
            <a:r>
              <a:rPr lang="pl-PL" dirty="0"/>
              <a:t> the </a:t>
            </a:r>
            <a:r>
              <a:rPr lang="pl-PL" dirty="0" err="1"/>
              <a:t>limitations</a:t>
            </a:r>
            <a:r>
              <a:rPr lang="pl-PL" dirty="0"/>
              <a:t> of a VM </a:t>
            </a:r>
            <a:r>
              <a:rPr lang="pl-PL" dirty="0" err="1"/>
              <a:t>Availability</a:t>
            </a:r>
            <a:r>
              <a:rPr lang="pl-PL" dirty="0"/>
              <a:t> set in </a:t>
            </a:r>
            <a:r>
              <a:rPr lang="pl-PL" dirty="0" err="1"/>
              <a:t>Azure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1328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Kubernetes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leading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orchestrator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trends.gogle.com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1081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Most popular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orchestrator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learn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use</a:t>
            </a:r>
            <a:endParaRPr lang="pl-PL" dirty="0"/>
          </a:p>
          <a:p>
            <a:pPr marL="171450" indent="-171450">
              <a:buFontTx/>
              <a:buChar char="-"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6270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The </a:t>
            </a:r>
            <a:r>
              <a:rPr lang="pl-PL" dirty="0" err="1"/>
              <a:t>config</a:t>
            </a:r>
            <a:r>
              <a:rPr lang="pl-PL" dirty="0"/>
              <a:t> file </a:t>
            </a: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required</a:t>
            </a:r>
            <a:r>
              <a:rPr lang="pl-PL" dirty="0"/>
              <a:t> </a:t>
            </a:r>
            <a:r>
              <a:rPr lang="pl-PL" dirty="0" err="1"/>
              <a:t>certificates</a:t>
            </a:r>
            <a:r>
              <a:rPr lang="pl-PL" dirty="0"/>
              <a:t> to </a:t>
            </a:r>
            <a:r>
              <a:rPr lang="pl-PL" dirty="0" err="1"/>
              <a:t>connect</a:t>
            </a:r>
            <a:r>
              <a:rPr lang="pl-PL" dirty="0"/>
              <a:t> to the </a:t>
            </a:r>
            <a:r>
              <a:rPr lang="pl-PL" dirty="0" err="1"/>
              <a:t>cluster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to </a:t>
            </a:r>
            <a:r>
              <a:rPr lang="pl-PL" dirty="0" err="1"/>
              <a:t>share</a:t>
            </a:r>
            <a:r>
              <a:rPr lang="pl-PL" dirty="0"/>
              <a:t> </a:t>
            </a:r>
            <a:r>
              <a:rPr lang="pl-PL" dirty="0" err="1"/>
              <a:t>access</a:t>
            </a:r>
            <a:r>
              <a:rPr lang="pl-PL" dirty="0"/>
              <a:t>, </a:t>
            </a:r>
            <a:r>
              <a:rPr lang="pl-PL" dirty="0" err="1"/>
              <a:t>share</a:t>
            </a:r>
            <a:r>
              <a:rPr lang="pl-PL" dirty="0"/>
              <a:t> the </a:t>
            </a:r>
            <a:r>
              <a:rPr lang="pl-PL" dirty="0" err="1"/>
              <a:t>context</a:t>
            </a:r>
            <a:r>
              <a:rPr lang="pl-PL" dirty="0"/>
              <a:t> </a:t>
            </a:r>
            <a:r>
              <a:rPr lang="pl-PL" dirty="0" err="1"/>
              <a:t>configfile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106075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Contains</a:t>
            </a:r>
            <a:r>
              <a:rPr lang="pl-PL" dirty="0"/>
              <a:t> </a:t>
            </a:r>
            <a:r>
              <a:rPr lang="pl-PL" dirty="0" err="1"/>
              <a:t>heterogeneous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images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Mixing</a:t>
            </a:r>
            <a:r>
              <a:rPr lang="pl-PL" dirty="0"/>
              <a:t> </a:t>
            </a:r>
            <a:r>
              <a:rPr lang="pl-PL" dirty="0" err="1"/>
              <a:t>stateless</a:t>
            </a:r>
            <a:r>
              <a:rPr lang="pl-PL" dirty="0"/>
              <a:t> nad </a:t>
            </a:r>
            <a:r>
              <a:rPr lang="pl-PL" dirty="0" err="1"/>
              <a:t>stateful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a </a:t>
            </a:r>
            <a:r>
              <a:rPr lang="pl-PL" dirty="0" err="1"/>
              <a:t>good</a:t>
            </a:r>
            <a:r>
              <a:rPr lang="pl-PL" dirty="0"/>
              <a:t> idea </a:t>
            </a:r>
            <a:r>
              <a:rPr lang="pl-PL" dirty="0" err="1"/>
              <a:t>due</a:t>
            </a:r>
            <a:r>
              <a:rPr lang="pl-PL" dirty="0"/>
              <a:t> to </a:t>
            </a:r>
            <a:r>
              <a:rPr lang="pl-PL" dirty="0" err="1"/>
              <a:t>scalability</a:t>
            </a:r>
            <a:r>
              <a:rPr lang="pl-PL" dirty="0"/>
              <a:t> </a:t>
            </a:r>
            <a:r>
              <a:rPr lang="pl-PL" dirty="0" err="1"/>
              <a:t>issues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One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considered</a:t>
            </a:r>
            <a:r>
              <a:rPr lang="pl-PL" dirty="0"/>
              <a:t> to be the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,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called</a:t>
            </a:r>
            <a:r>
              <a:rPr lang="pl-PL" dirty="0"/>
              <a:t> „</a:t>
            </a:r>
            <a:r>
              <a:rPr lang="pl-PL" dirty="0" err="1"/>
              <a:t>sidecars</a:t>
            </a:r>
            <a:r>
              <a:rPr lang="pl-PL" dirty="0"/>
              <a:t>”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Containers</a:t>
            </a:r>
            <a:r>
              <a:rPr lang="pl-PL" dirty="0"/>
              <a:t> </a:t>
            </a:r>
            <a:r>
              <a:rPr lang="pl-PL" dirty="0" err="1"/>
              <a:t>within</a:t>
            </a:r>
            <a:r>
              <a:rPr lang="pl-PL" dirty="0"/>
              <a:t> one pod </a:t>
            </a:r>
            <a:r>
              <a:rPr lang="pl-PL" dirty="0" err="1"/>
              <a:t>communicate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the </a:t>
            </a:r>
            <a:r>
              <a:rPr lang="pl-PL" dirty="0" err="1"/>
              <a:t>localhost</a:t>
            </a:r>
            <a:r>
              <a:rPr lang="pl-PL" dirty="0"/>
              <a:t> i-face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6696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The YAML </a:t>
            </a:r>
            <a:r>
              <a:rPr lang="pl-PL" dirty="0" err="1"/>
              <a:t>definition</a:t>
            </a:r>
            <a:r>
              <a:rPr lang="pl-PL" dirty="0"/>
              <a:t> of the </a:t>
            </a:r>
            <a:r>
              <a:rPr lang="pl-PL" dirty="0" err="1"/>
              <a:t>deployment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a REST API </a:t>
            </a:r>
            <a:r>
              <a:rPr lang="pl-PL" dirty="0" err="1"/>
              <a:t>reprenestation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They</a:t>
            </a:r>
            <a:r>
              <a:rPr lang="pl-PL" dirty="0"/>
              <a:t> handle rolling </a:t>
            </a:r>
            <a:r>
              <a:rPr lang="pl-PL" dirty="0" err="1"/>
              <a:t>updates</a:t>
            </a:r>
            <a:r>
              <a:rPr lang="pl-PL" dirty="0"/>
              <a:t> &amp; </a:t>
            </a:r>
            <a:r>
              <a:rPr lang="pl-PL" dirty="0" err="1"/>
              <a:t>rollbacks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specify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replicas</a:t>
            </a:r>
            <a:r>
              <a:rPr lang="pl-PL" dirty="0"/>
              <a:t> of a pod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running</a:t>
            </a:r>
            <a:r>
              <a:rPr lang="pl-PL" dirty="0"/>
              <a:t> (manual </a:t>
            </a:r>
            <a:r>
              <a:rPr lang="pl-PL" dirty="0" err="1"/>
              <a:t>scaling</a:t>
            </a:r>
            <a:r>
              <a:rPr lang="pl-PL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12101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Services expose </a:t>
            </a:r>
            <a:r>
              <a:rPr lang="pl-PL" dirty="0" err="1"/>
              <a:t>pods</a:t>
            </a:r>
            <a:r>
              <a:rPr lang="pl-PL" dirty="0"/>
              <a:t> to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pods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to </a:t>
            </a:r>
            <a:r>
              <a:rPr lang="pl-PL" dirty="0" err="1"/>
              <a:t>external</a:t>
            </a:r>
            <a:r>
              <a:rPr lang="pl-PL" dirty="0"/>
              <a:t> </a:t>
            </a:r>
            <a:r>
              <a:rPr lang="pl-PL" dirty="0" err="1"/>
              <a:t>clients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Creation</a:t>
            </a:r>
            <a:r>
              <a:rPr lang="pl-PL" dirty="0"/>
              <a:t> of a service, </a:t>
            </a:r>
            <a:r>
              <a:rPr lang="pl-PL" dirty="0" err="1"/>
              <a:t>creates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endpoint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Createion</a:t>
            </a:r>
            <a:r>
              <a:rPr lang="pl-PL" dirty="0"/>
              <a:t> of a service, </a:t>
            </a:r>
            <a:r>
              <a:rPr lang="pl-PL" dirty="0" err="1"/>
              <a:t>creates</a:t>
            </a:r>
            <a:r>
              <a:rPr lang="pl-PL" dirty="0"/>
              <a:t> a DNS </a:t>
            </a:r>
            <a:r>
              <a:rPr lang="pl-PL" dirty="0" err="1"/>
              <a:t>record</a:t>
            </a:r>
            <a:r>
              <a:rPr lang="pl-PL" dirty="0"/>
              <a:t>, </a:t>
            </a:r>
            <a:r>
              <a:rPr lang="pl-PL" dirty="0" err="1"/>
              <a:t>resolveable</a:t>
            </a:r>
            <a:r>
              <a:rPr lang="pl-PL" dirty="0"/>
              <a:t> </a:t>
            </a:r>
            <a:r>
              <a:rPr lang="pl-PL" dirty="0" err="1"/>
              <a:t>within</a:t>
            </a:r>
            <a:r>
              <a:rPr lang="pl-PL" dirty="0"/>
              <a:t> the </a:t>
            </a:r>
            <a:r>
              <a:rPr lang="pl-PL" dirty="0" err="1"/>
              <a:t>cluster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Internal</a:t>
            </a:r>
            <a:r>
              <a:rPr lang="pl-PL" dirty="0"/>
              <a:t> Services = 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NodePort</a:t>
            </a:r>
            <a:r>
              <a:rPr lang="pl-PL" dirty="0"/>
              <a:t> = 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LoadBalancer</a:t>
            </a:r>
            <a:r>
              <a:rPr lang="pl-PL" dirty="0"/>
              <a:t> Service </a:t>
            </a:r>
            <a:r>
              <a:rPr lang="pl-PL" dirty="0" err="1"/>
              <a:t>Type</a:t>
            </a:r>
            <a:r>
              <a:rPr lang="pl-PL" dirty="0"/>
              <a:t> = </a:t>
            </a:r>
            <a:r>
              <a:rPr lang="pl-PL" dirty="0" err="1"/>
              <a:t>Extends</a:t>
            </a:r>
            <a:r>
              <a:rPr lang="pl-PL" dirty="0"/>
              <a:t> the </a:t>
            </a:r>
            <a:r>
              <a:rPr lang="pl-PL" dirty="0" err="1"/>
              <a:t>NodePort</a:t>
            </a:r>
            <a:r>
              <a:rPr lang="pl-PL" dirty="0"/>
              <a:t>, K8S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the </a:t>
            </a:r>
            <a:r>
              <a:rPr lang="pl-PL" dirty="0" err="1"/>
              <a:t>Cloud</a:t>
            </a:r>
            <a:r>
              <a:rPr lang="pl-PL" dirty="0"/>
              <a:t> Provider </a:t>
            </a:r>
            <a:r>
              <a:rPr lang="pl-PL" dirty="0" err="1"/>
              <a:t>create</a:t>
            </a:r>
            <a:r>
              <a:rPr lang="pl-PL" dirty="0"/>
              <a:t> a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Balancer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814297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AppService</a:t>
            </a:r>
            <a:r>
              <a:rPr lang="pl-PL" dirty="0"/>
              <a:t> (win/</a:t>
            </a:r>
            <a:r>
              <a:rPr lang="pl-PL" dirty="0" err="1"/>
              <a:t>nix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ASF (win/</a:t>
            </a:r>
            <a:r>
              <a:rPr lang="pl-PL" dirty="0" err="1"/>
              <a:t>nix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ACS (</a:t>
            </a:r>
            <a:r>
              <a:rPr lang="pl-PL" dirty="0" err="1"/>
              <a:t>nix</a:t>
            </a:r>
            <a:r>
              <a:rPr lang="pl-PL" dirty="0"/>
              <a:t>/win on k8s </a:t>
            </a:r>
            <a:r>
              <a:rPr lang="pl-PL" dirty="0" err="1"/>
              <a:t>preview</a:t>
            </a:r>
            <a:r>
              <a:rPr lang="pl-PL" dirty="0"/>
              <a:t>)</a:t>
            </a:r>
          </a:p>
          <a:p>
            <a:pPr marL="171450" indent="-171450">
              <a:buFontTx/>
              <a:buChar char="-"/>
            </a:pPr>
            <a:r>
              <a:rPr lang="pl-PL" dirty="0"/>
              <a:t>ACI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1338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sponsor </a:t>
            </a:r>
            <a:r>
              <a:rPr lang="pl-PL" dirty="0" err="1"/>
              <a:t>session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I </a:t>
            </a:r>
            <a:r>
              <a:rPr lang="pl-PL" dirty="0" err="1"/>
              <a:t>probably</a:t>
            </a:r>
            <a:r>
              <a:rPr lang="pl-PL" dirty="0"/>
              <a:t> </a:t>
            </a:r>
            <a:r>
              <a:rPr lang="pl-PL" dirty="0" err="1"/>
              <a:t>won’t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talk </a:t>
            </a:r>
            <a:r>
              <a:rPr lang="pl-PL" dirty="0" err="1"/>
              <a:t>memorable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I’ll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least</a:t>
            </a:r>
            <a:r>
              <a:rPr lang="pl-PL" dirty="0"/>
              <a:t> </a:t>
            </a:r>
            <a:r>
              <a:rPr lang="pl-PL" dirty="0" err="1"/>
              <a:t>try</a:t>
            </a:r>
            <a:r>
              <a:rPr lang="pl-PL" dirty="0"/>
              <a:t> to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useful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going</a:t>
            </a:r>
            <a:r>
              <a:rPr lang="pl-PL" dirty="0"/>
              <a:t> to </a:t>
            </a:r>
            <a:r>
              <a:rPr lang="pl-PL" dirty="0" err="1"/>
              <a:t>take</a:t>
            </a:r>
            <a:r>
              <a:rPr lang="pl-PL" dirty="0"/>
              <a:t> a </a:t>
            </a:r>
            <a:r>
              <a:rPr lang="pl-PL" dirty="0" err="1"/>
              <a:t>crash-course</a:t>
            </a:r>
            <a:r>
              <a:rPr lang="pl-PL" dirty="0"/>
              <a:t> in </a:t>
            </a:r>
            <a:r>
              <a:rPr lang="pl-PL" dirty="0" err="1"/>
              <a:t>docker</a:t>
            </a:r>
            <a:r>
              <a:rPr lang="pl-PL" dirty="0"/>
              <a:t>, nor </a:t>
            </a:r>
            <a:r>
              <a:rPr lang="pl-PL" dirty="0" err="1"/>
              <a:t>are</a:t>
            </a:r>
            <a:r>
              <a:rPr lang="pl-PL" dirty="0"/>
              <a:t> we </a:t>
            </a:r>
            <a:r>
              <a:rPr lang="pl-PL" dirty="0" err="1"/>
              <a:t>going</a:t>
            </a:r>
            <a:r>
              <a:rPr lang="pl-PL" dirty="0"/>
              <a:t> to talk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– </a:t>
            </a:r>
            <a:r>
              <a:rPr lang="pl-PL" dirty="0" err="1"/>
              <a:t>we’re</a:t>
            </a:r>
            <a:r>
              <a:rPr lang="pl-PL" dirty="0"/>
              <a:t> </a:t>
            </a:r>
            <a:r>
              <a:rPr lang="pl-PL" dirty="0" err="1"/>
              <a:t>assuming</a:t>
            </a:r>
            <a:r>
              <a:rPr lang="pl-PL" dirty="0"/>
              <a:t> </a:t>
            </a:r>
            <a:r>
              <a:rPr lang="pl-PL" dirty="0" err="1"/>
              <a:t>everyone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familiar</a:t>
            </a:r>
            <a:r>
              <a:rPr lang="pl-PL" dirty="0"/>
              <a:t> with the </a:t>
            </a:r>
            <a:r>
              <a:rPr lang="pl-PL" dirty="0" err="1"/>
              <a:t>basics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We’re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to setup a </a:t>
            </a:r>
            <a:r>
              <a:rPr lang="pl-PL" dirty="0" err="1"/>
              <a:t>deployment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for a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</a:t>
            </a:r>
            <a:r>
              <a:rPr lang="pl-PL" dirty="0" err="1"/>
              <a:t>solution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We’re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to Focus </a:t>
            </a:r>
            <a:r>
              <a:rPr lang="pl-PL" dirty="0" err="1"/>
              <a:t>primarily</a:t>
            </a:r>
            <a:r>
              <a:rPr lang="pl-PL" dirty="0"/>
              <a:t> on Linux </a:t>
            </a:r>
            <a:r>
              <a:rPr lang="pl-PL" dirty="0" err="1"/>
              <a:t>containers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We’re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to </a:t>
            </a:r>
            <a:r>
              <a:rPr lang="pl-PL" dirty="0" err="1"/>
              <a:t>automate</a:t>
            </a:r>
            <a:r>
              <a:rPr lang="pl-PL" dirty="0"/>
              <a:t> the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builds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We’re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to </a:t>
            </a:r>
            <a:r>
              <a:rPr lang="pl-PL" dirty="0" err="1"/>
              <a:t>push</a:t>
            </a:r>
            <a:r>
              <a:rPr lang="pl-PL" dirty="0"/>
              <a:t> the </a:t>
            </a:r>
            <a:r>
              <a:rPr lang="pl-PL" dirty="0" err="1"/>
              <a:t>containers</a:t>
            </a:r>
            <a:r>
              <a:rPr lang="pl-PL" dirty="0"/>
              <a:t> to a </a:t>
            </a:r>
            <a:r>
              <a:rPr lang="pl-PL" dirty="0" err="1"/>
              <a:t>private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registry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We’re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to </a:t>
            </a:r>
            <a:r>
              <a:rPr lang="pl-PL" dirty="0" err="1"/>
              <a:t>deploy</a:t>
            </a:r>
            <a:r>
              <a:rPr lang="pl-PL" dirty="0"/>
              <a:t> the </a:t>
            </a:r>
            <a:r>
              <a:rPr lang="pl-PL" dirty="0" err="1"/>
              <a:t>containers</a:t>
            </a:r>
            <a:r>
              <a:rPr lang="pl-PL" dirty="0"/>
              <a:t> to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kinds</a:t>
            </a:r>
            <a:r>
              <a:rPr lang="pl-PL" dirty="0"/>
              <a:t> of </a:t>
            </a:r>
            <a:r>
              <a:rPr lang="pl-PL" dirty="0" err="1"/>
              <a:t>environments</a:t>
            </a:r>
            <a:r>
              <a:rPr lang="pl-PL" dirty="0"/>
              <a:t> and </a:t>
            </a:r>
            <a:r>
              <a:rPr lang="pl-PL" dirty="0" err="1"/>
              <a:t>briefly</a:t>
            </a:r>
            <a:r>
              <a:rPr lang="pl-PL" dirty="0"/>
              <a:t> </a:t>
            </a:r>
            <a:r>
              <a:rPr lang="pl-PL" dirty="0" err="1"/>
              <a:t>discuss</a:t>
            </a:r>
            <a:r>
              <a:rPr lang="pl-PL" dirty="0"/>
              <a:t>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environments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We’re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to </a:t>
            </a:r>
            <a:r>
              <a:rPr lang="pl-PL" dirty="0" err="1"/>
              <a:t>identify</a:t>
            </a:r>
            <a:r>
              <a:rPr lang="pl-PL" dirty="0"/>
              <a:t> and </a:t>
            </a:r>
            <a:r>
              <a:rPr lang="pl-PL" dirty="0" err="1"/>
              <a:t>eliminate</a:t>
            </a:r>
            <a:r>
              <a:rPr lang="pl-PL" dirty="0"/>
              <a:t> </a:t>
            </a:r>
            <a:r>
              <a:rPr lang="pl-PL" dirty="0" err="1"/>
              <a:t>pitfalls</a:t>
            </a:r>
            <a:r>
              <a:rPr lang="pl-PL" dirty="0"/>
              <a:t> </a:t>
            </a:r>
            <a:r>
              <a:rPr lang="pl-PL" dirty="0" err="1"/>
              <a:t>along</a:t>
            </a:r>
            <a:r>
              <a:rPr lang="pl-PL" dirty="0"/>
              <a:t> the </a:t>
            </a:r>
            <a:r>
              <a:rPr lang="pl-PL" dirty="0" err="1"/>
              <a:t>way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436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Manual Deployment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18445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seen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to </a:t>
            </a:r>
            <a:r>
              <a:rPr lang="pl-PL" dirty="0" err="1"/>
              <a:t>package</a:t>
            </a:r>
            <a:r>
              <a:rPr lang="pl-PL" dirty="0"/>
              <a:t> the </a:t>
            </a:r>
            <a:r>
              <a:rPr lang="pl-PL" dirty="0" err="1"/>
              <a:t>project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VSTS</a:t>
            </a:r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seen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to </a:t>
            </a:r>
            <a:r>
              <a:rPr lang="pl-PL" dirty="0" err="1"/>
              <a:t>push</a:t>
            </a:r>
            <a:r>
              <a:rPr lang="pl-PL" dirty="0"/>
              <a:t> the image to </a:t>
            </a:r>
            <a:r>
              <a:rPr lang="pl-PL" dirty="0" err="1"/>
              <a:t>an</a:t>
            </a:r>
            <a:r>
              <a:rPr lang="pl-PL" dirty="0"/>
              <a:t> ACR </a:t>
            </a:r>
            <a:r>
              <a:rPr lang="pl-PL" dirty="0" err="1"/>
              <a:t>instance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We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seen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to </a:t>
            </a:r>
            <a:r>
              <a:rPr lang="pl-PL" dirty="0" err="1"/>
              <a:t>deploy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actual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to ACS </a:t>
            </a:r>
            <a:r>
              <a:rPr lang="pl-PL" dirty="0" err="1"/>
              <a:t>running</a:t>
            </a:r>
            <a:r>
              <a:rPr lang="pl-PL" dirty="0"/>
              <a:t> 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83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line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layer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Rebuilds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instant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If</a:t>
            </a:r>
            <a:r>
              <a:rPr lang="pl-PL" dirty="0"/>
              <a:t> n-th </a:t>
            </a:r>
            <a:r>
              <a:rPr lang="pl-PL" dirty="0" err="1"/>
              <a:t>layer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,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and the </a:t>
            </a:r>
            <a:r>
              <a:rPr lang="pl-PL" dirty="0" err="1"/>
              <a:t>following</a:t>
            </a:r>
            <a:r>
              <a:rPr lang="pl-PL" dirty="0"/>
              <a:t> </a:t>
            </a:r>
            <a:r>
              <a:rPr lang="pl-PL" dirty="0" err="1"/>
              <a:t>layers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rebuilt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reduce</a:t>
            </a:r>
            <a:r>
              <a:rPr lang="pl-PL" dirty="0"/>
              <a:t> the numer of </a:t>
            </a:r>
            <a:r>
              <a:rPr lang="pl-PL" dirty="0" err="1"/>
              <a:t>layers</a:t>
            </a:r>
            <a:r>
              <a:rPr lang="pl-PL" dirty="0"/>
              <a:t> by </a:t>
            </a:r>
            <a:r>
              <a:rPr lang="pl-PL" dirty="0" err="1"/>
              <a:t>chaining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of the </a:t>
            </a:r>
            <a:r>
              <a:rPr lang="pl-PL" dirty="0" err="1"/>
              <a:t>bash</a:t>
            </a:r>
            <a:r>
              <a:rPr lang="pl-PL" dirty="0"/>
              <a:t> </a:t>
            </a:r>
            <a:r>
              <a:rPr lang="pl-PL" dirty="0" err="1"/>
              <a:t>script</a:t>
            </a:r>
            <a:r>
              <a:rPr lang="pl-PL" dirty="0"/>
              <a:t> in RUN </a:t>
            </a:r>
            <a:r>
              <a:rPr lang="pl-PL" dirty="0" err="1"/>
              <a:t>statements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6481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Simple MVC </a:t>
            </a:r>
            <a:r>
              <a:rPr lang="pl-PL" dirty="0" err="1"/>
              <a:t>project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execute</a:t>
            </a:r>
            <a:r>
              <a:rPr lang="pl-PL" dirty="0"/>
              <a:t> REST </a:t>
            </a:r>
            <a:r>
              <a:rPr lang="pl-PL" dirty="0" err="1"/>
              <a:t>calls</a:t>
            </a:r>
            <a:r>
              <a:rPr lang="pl-PL" dirty="0"/>
              <a:t> to a </a:t>
            </a:r>
            <a:r>
              <a:rPr lang="pl-PL" dirty="0" err="1"/>
              <a:t>goverement</a:t>
            </a:r>
            <a:r>
              <a:rPr lang="pl-PL" dirty="0"/>
              <a:t> API </a:t>
            </a:r>
            <a:r>
              <a:rPr lang="pl-PL" dirty="0" err="1"/>
              <a:t>exposing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air</a:t>
            </a:r>
            <a:r>
              <a:rPr lang="pl-PL" dirty="0"/>
              <a:t> </a:t>
            </a:r>
            <a:r>
              <a:rPr lang="pl-PL" dirty="0" err="1"/>
              <a:t>quality</a:t>
            </a:r>
            <a:r>
              <a:rPr lang="pl-PL" dirty="0"/>
              <a:t> </a:t>
            </a:r>
            <a:r>
              <a:rPr lang="pl-PL" dirty="0" err="1"/>
              <a:t>sensors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persist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to a </a:t>
            </a:r>
            <a:r>
              <a:rPr lang="pl-PL" dirty="0" err="1"/>
              <a:t>PostgreSQL</a:t>
            </a:r>
            <a:r>
              <a:rPr lang="pl-PL" dirty="0"/>
              <a:t> </a:t>
            </a:r>
            <a:r>
              <a:rPr lang="pl-PL" dirty="0" err="1"/>
              <a:t>database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Why</a:t>
            </a:r>
            <a:r>
              <a:rPr lang="pl-PL" dirty="0"/>
              <a:t> </a:t>
            </a:r>
            <a:r>
              <a:rPr lang="pl-PL" dirty="0" err="1"/>
              <a:t>PostgreSQL</a:t>
            </a:r>
            <a:endParaRPr lang="pl-PL" dirty="0"/>
          </a:p>
          <a:p>
            <a:pPr marL="628650" lvl="1" indent="-171450">
              <a:buFontTx/>
              <a:buChar char="-"/>
            </a:pPr>
            <a:r>
              <a:rPr lang="pl-PL" dirty="0"/>
              <a:t>Rock-solid </a:t>
            </a:r>
            <a:r>
              <a:rPr lang="pl-PL" dirty="0" err="1"/>
              <a:t>alternative</a:t>
            </a:r>
            <a:r>
              <a:rPr lang="pl-PL" dirty="0"/>
              <a:t> to MSSQL Server</a:t>
            </a:r>
          </a:p>
          <a:p>
            <a:pPr marL="628650" lvl="1" indent="-171450">
              <a:buFontTx/>
              <a:buChar char="-"/>
            </a:pPr>
            <a:r>
              <a:rPr lang="pl-PL" dirty="0"/>
              <a:t>MSSQL Server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requires</a:t>
            </a:r>
            <a:r>
              <a:rPr lang="pl-PL" dirty="0"/>
              <a:t> 4GB of RAM</a:t>
            </a:r>
          </a:p>
          <a:p>
            <a:pPr marL="628650" lvl="1" indent="-171450">
              <a:buFontTx/>
              <a:buChar char="-"/>
            </a:pPr>
            <a:r>
              <a:rPr lang="pl-PL" dirty="0" err="1"/>
              <a:t>There’s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EF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provider</a:t>
            </a:r>
            <a:r>
              <a:rPr lang="pl-PL" dirty="0"/>
              <a:t> for </a:t>
            </a:r>
            <a:r>
              <a:rPr lang="pl-PL" dirty="0" err="1"/>
              <a:t>PostgreSQL</a:t>
            </a:r>
            <a:endParaRPr lang="pl-PL" dirty="0"/>
          </a:p>
          <a:p>
            <a:pPr marL="628650" lvl="1" indent="-171450">
              <a:buFontTx/>
              <a:buChar char="-"/>
            </a:pPr>
            <a:r>
              <a:rPr lang="pl-PL" dirty="0" err="1"/>
              <a:t>Capable</a:t>
            </a:r>
            <a:r>
              <a:rPr lang="pl-PL" dirty="0"/>
              <a:t> of </a:t>
            </a:r>
            <a:r>
              <a:rPr lang="pl-PL" dirty="0" err="1"/>
              <a:t>storing</a:t>
            </a:r>
            <a:r>
              <a:rPr lang="pl-PL" dirty="0"/>
              <a:t> </a:t>
            </a:r>
            <a:r>
              <a:rPr lang="pl-PL" dirty="0" err="1"/>
              <a:t>relational</a:t>
            </a:r>
            <a:r>
              <a:rPr lang="pl-PL" dirty="0"/>
              <a:t> data</a:t>
            </a:r>
          </a:p>
          <a:p>
            <a:pPr marL="628650" lvl="1" indent="-171450">
              <a:buFontTx/>
              <a:buChar char="-"/>
            </a:pPr>
            <a:r>
              <a:rPr lang="pl-PL" dirty="0" err="1"/>
              <a:t>Capable</a:t>
            </a:r>
            <a:r>
              <a:rPr lang="pl-PL" dirty="0"/>
              <a:t> of </a:t>
            </a:r>
            <a:r>
              <a:rPr lang="pl-PL" dirty="0" err="1"/>
              <a:t>storing</a:t>
            </a:r>
            <a:r>
              <a:rPr lang="pl-PL" dirty="0"/>
              <a:t> GIS data</a:t>
            </a:r>
          </a:p>
          <a:p>
            <a:pPr marL="628650" lvl="1" indent="-171450">
              <a:buFontTx/>
              <a:buChar char="-"/>
            </a:pPr>
            <a:r>
              <a:rPr lang="pl-PL" dirty="0" err="1"/>
              <a:t>Capable</a:t>
            </a:r>
            <a:r>
              <a:rPr lang="pl-PL" dirty="0"/>
              <a:t> of </a:t>
            </a:r>
            <a:r>
              <a:rPr lang="pl-PL" dirty="0" err="1"/>
              <a:t>storing</a:t>
            </a:r>
            <a:r>
              <a:rPr lang="pl-PL" dirty="0"/>
              <a:t> NO-SQL </a:t>
            </a:r>
            <a:r>
              <a:rPr lang="pl-PL" dirty="0" err="1"/>
              <a:t>documents</a:t>
            </a:r>
            <a:r>
              <a:rPr lang="pl-PL" dirty="0"/>
              <a:t> data (Marten)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61530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Docker for Windows </a:t>
            </a:r>
            <a:r>
              <a:rPr lang="pl-PL" dirty="0" err="1"/>
              <a:t>must</a:t>
            </a:r>
            <a:r>
              <a:rPr lang="pl-PL" dirty="0"/>
              <a:t> be </a:t>
            </a:r>
            <a:r>
              <a:rPr lang="pl-PL" dirty="0" err="1"/>
              <a:t>running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to be </a:t>
            </a:r>
            <a:r>
              <a:rPr lang="pl-PL" dirty="0" err="1"/>
              <a:t>using</a:t>
            </a:r>
            <a:r>
              <a:rPr lang="pl-PL" dirty="0"/>
              <a:t> Hyper-V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docker-compose.dcproj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created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docker-compose.yml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created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 err="1"/>
              <a:t>docker-compose.ci.build.yml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created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7422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-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happens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the </a:t>
            </a:r>
            <a:r>
              <a:rPr lang="pl-PL" dirty="0" err="1"/>
              <a:t>docker</a:t>
            </a:r>
            <a:r>
              <a:rPr lang="pl-PL" dirty="0"/>
              <a:t> </a:t>
            </a:r>
            <a:r>
              <a:rPr lang="pl-PL" dirty="0" err="1"/>
              <a:t>integration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enabled</a:t>
            </a:r>
            <a:r>
              <a:rPr lang="pl-PL" dirty="0"/>
              <a:t> and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attempt</a:t>
            </a:r>
            <a:r>
              <a:rPr lang="pl-PL" dirty="0"/>
              <a:t> a </a:t>
            </a:r>
            <a:r>
              <a:rPr lang="pl-PL" dirty="0" err="1"/>
              <a:t>dotnet</a:t>
            </a:r>
            <a:r>
              <a:rPr lang="pl-PL" dirty="0"/>
              <a:t> </a:t>
            </a:r>
            <a:r>
              <a:rPr lang="pl-PL" dirty="0" err="1"/>
              <a:t>build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3360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In my </a:t>
            </a:r>
            <a:r>
              <a:rPr lang="pl-PL" dirty="0" err="1"/>
              <a:t>case</a:t>
            </a:r>
            <a:r>
              <a:rPr lang="pl-PL" dirty="0"/>
              <a:t>, the RID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included</a:t>
            </a:r>
            <a:r>
              <a:rPr lang="pl-PL" dirty="0"/>
              <a:t> in the </a:t>
            </a:r>
            <a:r>
              <a:rPr lang="pl-PL" dirty="0" err="1"/>
              <a:t>docker-compose.ci.yml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26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57BD4-736A-4AE9-BFD9-8A4DD6697B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BC967-1037-41CC-8DB9-1DA4B3569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544DD-C04E-41CD-93A6-13C3A051E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CD671-E00E-4DE6-B03F-F67C1F94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AFC26-02C7-4FD9-ABB2-A14C8B19D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3253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98CAD-A6D0-405E-9F07-542FF81C9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EF731-E8BB-46F4-8EF5-6C79CDB3BC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5799F-239C-4B0D-9634-97D1D5F77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D8C70-9324-4774-BF53-6A440C992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CB8C0-BF56-4596-A34D-E9CB8604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44289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60816D-9A53-4811-B68C-CBECBEE617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41041F-A7C9-4090-BC7F-A4F06C4C7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DC864-9575-4F76-A089-C7B4E38A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E8AA2-1E2D-408C-91EC-23D060B8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52F8B-6E95-4F0D-8CAF-4EA85F598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8600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rona tytułow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tekstu 24">
            <a:extLst>
              <a:ext uri="{FF2B5EF4-FFF2-40B4-BE49-F238E27FC236}">
                <a16:creationId xmlns:a16="http://schemas.microsoft.com/office/drawing/2014/main" id="{F475CACA-DE2C-45A1-BCB8-1FF66AA298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13" y="5259643"/>
            <a:ext cx="11108352" cy="8159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400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Title</a:t>
            </a:r>
            <a:endParaRPr lang="pl-PL" dirty="0"/>
          </a:p>
        </p:txBody>
      </p:sp>
      <p:sp>
        <p:nvSpPr>
          <p:cNvPr id="26" name="Tytuł 25">
            <a:extLst>
              <a:ext uri="{FF2B5EF4-FFF2-40B4-BE49-F238E27FC236}">
                <a16:creationId xmlns:a16="http://schemas.microsoft.com/office/drawing/2014/main" id="{93CA10F2-CE27-440A-8974-F1C2B28A7D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13" y="4543834"/>
            <a:ext cx="7942364" cy="62793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Speaker </a:t>
            </a:r>
            <a:r>
              <a:rPr lang="pl-PL" dirty="0" err="1"/>
              <a:t>Name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64591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ceń sesję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098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typ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45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5D056-69F9-4C4A-98F8-18E50F6B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2ADC4-6931-4821-9EBA-872638171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1FF85-FAB0-4B7B-8CA2-7BDBAD20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DBB63-BA63-4680-9E3A-408D2E99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73BB8-9E4A-41C4-9FFD-947F7BCE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3818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47D5-BC78-4774-9DC9-FC42BB043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266E3-91D5-4E66-8590-B513F79CC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D54FB-AAD5-4AC8-B086-A21163204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517F8-5C57-43AA-808F-ACA8B1F5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3848A-2080-45DE-8142-60523F93E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528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0A64-CD0A-4F1F-AAC2-FFDA08DDD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38579-79E1-4048-A4BC-C5A0F1E9C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9A928-D607-4F89-9AF4-6532B64E3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83481-87B6-4D62-A059-D7191F9E2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AB5C7F-3450-4775-9E7D-56955866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747C0-9DDC-496D-A053-D5B300D02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4842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84D0-6016-4349-861E-DB9D8B3E5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A9C43-E70C-4168-8A90-EB4F15EAC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0C216-B569-42AF-ACE9-787BC656F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FECC6-4F27-4E9C-8C61-F62388913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3E011-E903-41DF-B905-3405A8FE6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DD342E-9016-4050-990C-9AE0B52E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C5AE34-B10E-4E0C-8BC1-94D83DA7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6A80F-0543-4BA9-A2C9-29E4ABA93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2390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E276-8B41-48A2-9476-3E3E583D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85BF5B-D546-4227-8CCC-8C14D457A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1B90B-480E-46FD-B50A-841EDF31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7D8D9-8F93-4EB4-916E-BF6A1088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6379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A987BA-B46A-44CD-B720-2A57C715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545F4-B406-48E1-9405-69EFF854C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82665-A523-44DB-84D1-5821E4F2E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557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B281-9E95-4B29-B740-C1EED828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E1C40-7F50-40FA-B9C7-5289E7AEE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E9394-E3C9-49C1-85AF-4F8D1C165A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D4A9BE-A0A5-4A6D-8034-5FC53512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815B5-38B4-48A4-9D78-98E29E8F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61FD2D-BACB-48E4-8E13-7E2EE33B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102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73576-E488-4878-9CB5-BCCC1FF14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6F7B6-922A-4DC4-9774-5B26B1C56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D270D-4DAB-4F28-921B-ECF8FBC42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85BA8-8A9F-407F-B6CA-848611940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5269E-D23D-4321-8C7E-236A3787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D543E-7E7A-4115-8758-7B83B2AF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052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2C9FAE-F199-4ABA-8BE3-061F6CD53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6EB4D-16B0-45D8-90BC-DFEF9C651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08C0D-980D-4160-9790-306FF24C0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3258E1-C07A-4C1A-A61D-F09811757FFF}" type="datetimeFigureOut">
              <a:rPr lang="pl-PL" smtClean="0"/>
              <a:t>19.10.2017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5F9DF-153F-4555-AE7E-EEC1DC518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F3BAA4-DABA-4E5C-BA9E-762F43BE73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A1EF4-D753-485C-886A-DF5C62D7235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817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emf"/><Relationship Id="rId5" Type="http://schemas.openxmlformats.org/officeDocument/2006/relationships/hyperlink" Target="https://it.wikipedia.org/wiki/File:Twitter_bird_logo.png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11" Type="http://schemas.openxmlformats.org/officeDocument/2006/relationships/image" Target="../media/image10.png"/><Relationship Id="rId5" Type="http://schemas.openxmlformats.org/officeDocument/2006/relationships/image" Target="../media/image40.emf"/><Relationship Id="rId10" Type="http://schemas.openxmlformats.org/officeDocument/2006/relationships/image" Target="../media/image45.png"/><Relationship Id="rId4" Type="http://schemas.openxmlformats.org/officeDocument/2006/relationships/image" Target="../media/image39.emf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hyperlink" Target="https://it.wikipedia.org/wiki/File:Twitter_bird_logo.png" TargetMode="Externa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13.emf"/><Relationship Id="rId4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16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11" Type="http://schemas.openxmlformats.org/officeDocument/2006/relationships/image" Target="../media/image24.emf"/><Relationship Id="rId5" Type="http://schemas.openxmlformats.org/officeDocument/2006/relationships/image" Target="../media/image13.emf"/><Relationship Id="rId10" Type="http://schemas.openxmlformats.org/officeDocument/2006/relationships/image" Target="../media/image51.png"/><Relationship Id="rId4" Type="http://schemas.openxmlformats.org/officeDocument/2006/relationships/image" Target="../media/image54.emf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t.wikipedia.org/wiki/File:Twitter_bird_logo.png" TargetMode="External"/><Relationship Id="rId11" Type="http://schemas.openxmlformats.org/officeDocument/2006/relationships/image" Target="../media/image13.emf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8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5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t.wikipedia.org/wiki/File:Twitter_bird_logo.png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emf"/><Relationship Id="rId4" Type="http://schemas.openxmlformats.org/officeDocument/2006/relationships/image" Target="../media/image2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emf"/><Relationship Id="rId4" Type="http://schemas.openxmlformats.org/officeDocument/2006/relationships/image" Target="../media/image2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24.emf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hyperlink" Target="https://it.wikipedia.org/wiki/File:Twitter_bird_logo.png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D72C2726-10B2-4AD9-87BC-8DD20305E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l-PL" dirty="0" err="1"/>
              <a:t>Setting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a CI/CD </a:t>
            </a:r>
            <a:r>
              <a:rPr lang="pl-PL" dirty="0" err="1"/>
              <a:t>Pipeline</a:t>
            </a:r>
            <a:r>
              <a:rPr lang="pl-PL" dirty="0"/>
              <a:t> for a </a:t>
            </a:r>
            <a:r>
              <a:rPr lang="pl-PL" dirty="0" err="1"/>
              <a:t>containerized</a:t>
            </a:r>
            <a:r>
              <a:rPr lang="pl-PL" dirty="0"/>
              <a:t> </a:t>
            </a:r>
            <a:r>
              <a:rPr lang="pl-PL" dirty="0" err="1"/>
              <a:t>project</a:t>
            </a:r>
            <a:r>
              <a:rPr lang="pl-PL" dirty="0"/>
              <a:t> in VSTS</a:t>
            </a:r>
          </a:p>
        </p:txBody>
      </p:sp>
      <p:sp>
        <p:nvSpPr>
          <p:cNvPr id="11" name="Tytuł 10">
            <a:extLst>
              <a:ext uri="{FF2B5EF4-FFF2-40B4-BE49-F238E27FC236}">
                <a16:creationId xmlns:a16="http://schemas.microsoft.com/office/drawing/2014/main" id="{27DBB49A-5916-4A71-A6AC-7134B69E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Maciej Misztal (@mmisztal1980)</a:t>
            </a:r>
          </a:p>
        </p:txBody>
      </p:sp>
    </p:spTree>
    <p:extLst>
      <p:ext uri="{BB962C8B-B14F-4D97-AF65-F5344CB8AC3E}">
        <p14:creationId xmlns:p14="http://schemas.microsoft.com/office/powerpoint/2010/main" val="30780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FCCA39-72FC-4231-B827-28E0D7B2A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383A1-0C58-4A8B-AD94-C3196DE21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637" y="2994946"/>
            <a:ext cx="10372725" cy="868108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The Demo Project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11613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The Demo Project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6B735-923D-442B-BD23-343B9F066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46" y="365125"/>
            <a:ext cx="2628287" cy="904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E15C5-CFF7-43C1-A2FE-3B611BBC4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4108" y="3914848"/>
            <a:ext cx="752475" cy="928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E9B21A-46C6-4522-8353-A58BFA6C2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861" y="3914848"/>
            <a:ext cx="912755" cy="93313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00D7B8-5251-41B7-BE5B-4BAEF592A24A}"/>
              </a:ext>
            </a:extLst>
          </p:cNvPr>
          <p:cNvSpPr txBox="1">
            <a:spLocks/>
          </p:cNvSpPr>
          <p:nvPr/>
        </p:nvSpPr>
        <p:spPr>
          <a:xfrm>
            <a:off x="847725" y="5076531"/>
            <a:ext cx="3933825" cy="45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dirty="0" err="1">
                <a:latin typeface="Ubuntu Mono" panose="020B0509030602030204" pitchFamily="49" charset="0"/>
              </a:rPr>
              <a:t>DemoApp.Web</a:t>
            </a:r>
            <a:r>
              <a:rPr lang="pl-PL" sz="1800" dirty="0">
                <a:latin typeface="Ubuntu Mono" panose="020B0509030602030204" pitchFamily="49" charset="0"/>
              </a:rPr>
              <a:t> (Asp.NET </a:t>
            </a:r>
            <a:r>
              <a:rPr lang="pl-PL" sz="1800" dirty="0" err="1">
                <a:latin typeface="Ubuntu Mono" panose="020B0509030602030204" pitchFamily="49" charset="0"/>
              </a:rPr>
              <a:t>Core</a:t>
            </a:r>
            <a:r>
              <a:rPr lang="pl-PL" sz="1800" dirty="0">
                <a:latin typeface="Ubuntu Mono" panose="020B0509030602030204" pitchFamily="49" charset="0"/>
              </a:rPr>
              <a:t> 2.0 MVC)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09D47C3-1718-4401-9BD6-ED513E8B4152}"/>
              </a:ext>
            </a:extLst>
          </p:cNvPr>
          <p:cNvSpPr txBox="1">
            <a:spLocks/>
          </p:cNvSpPr>
          <p:nvPr/>
        </p:nvSpPr>
        <p:spPr>
          <a:xfrm>
            <a:off x="8096692" y="5071640"/>
            <a:ext cx="2387305" cy="45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dirty="0" err="1">
                <a:latin typeface="Ubuntu Mono" panose="020B0509030602030204" pitchFamily="49" charset="0"/>
              </a:rPr>
              <a:t>PostgreSQL</a:t>
            </a:r>
            <a:r>
              <a:rPr lang="pl-PL" sz="1800" dirty="0">
                <a:latin typeface="Ubuntu Mono" panose="020B0509030602030204" pitchFamily="49" charset="0"/>
              </a:rPr>
              <a:t> Database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72A2F2-4C31-4597-8401-11D93ABCA142}"/>
              </a:ext>
            </a:extLst>
          </p:cNvPr>
          <p:cNvCxnSpPr>
            <a:stCxn id="8" idx="3"/>
            <a:endCxn id="7" idx="1"/>
          </p:cNvCxnSpPr>
          <p:nvPr/>
        </p:nvCxnSpPr>
        <p:spPr>
          <a:xfrm flipV="1">
            <a:off x="3118616" y="4378972"/>
            <a:ext cx="5795492" cy="2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F06D316-803B-4C36-BFFC-D1DF92B4A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859" y="2341611"/>
            <a:ext cx="912755" cy="93313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F1DAB88-7DD5-4CB4-A670-93F0B2B66D18}"/>
              </a:ext>
            </a:extLst>
          </p:cNvPr>
          <p:cNvSpPr txBox="1">
            <a:spLocks/>
          </p:cNvSpPr>
          <p:nvPr/>
        </p:nvSpPr>
        <p:spPr>
          <a:xfrm>
            <a:off x="3297636" y="2456562"/>
            <a:ext cx="3369864" cy="457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1800" dirty="0">
                <a:latin typeface="Ubuntu Mono" panose="020B0509030602030204" pitchFamily="49" charset="0"/>
              </a:rPr>
              <a:t>Public </a:t>
            </a:r>
            <a:r>
              <a:rPr lang="pl-PL" sz="1800" dirty="0" err="1">
                <a:latin typeface="Ubuntu Mono" panose="020B0509030602030204" pitchFamily="49" charset="0"/>
              </a:rPr>
              <a:t>Goverment</a:t>
            </a:r>
            <a:r>
              <a:rPr lang="pl-PL" sz="1800" dirty="0">
                <a:latin typeface="Ubuntu Mono" panose="020B0509030602030204" pitchFamily="49" charset="0"/>
              </a:rPr>
              <a:t> REST Service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11DF9A-C5D1-4F2A-86E0-08F914ACCF13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>
            <a:off x="2662237" y="3274750"/>
            <a:ext cx="2" cy="640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AFD65CC-6EC2-4B4B-8788-128BBFE45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051" y="4077763"/>
            <a:ext cx="1030812" cy="6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5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6174E-723E-468F-AD8B-C0B0CE3C1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24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383A1-0C58-4A8B-AD94-C3196DE21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9637" y="2586036"/>
            <a:ext cx="10372725" cy="1752600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Building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docker-enabled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project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with the .NET CLI</a:t>
            </a:r>
          </a:p>
        </p:txBody>
      </p:sp>
    </p:spTree>
    <p:extLst>
      <p:ext uri="{BB962C8B-B14F-4D97-AF65-F5344CB8AC3E}">
        <p14:creationId xmlns:p14="http://schemas.microsoft.com/office/powerpoint/2010/main" val="192015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Docker </a:t>
            </a:r>
            <a:r>
              <a:rPr lang="pl-PL" dirty="0" err="1">
                <a:latin typeface="Ubuntu Mono" panose="020B0509030602030204" pitchFamily="49" charset="0"/>
              </a:rPr>
              <a:t>Support</a:t>
            </a:r>
            <a:r>
              <a:rPr lang="pl-PL" dirty="0">
                <a:latin typeface="Ubuntu Mono" panose="020B0509030602030204" pitchFamily="49" charset="0"/>
              </a:rPr>
              <a:t> in </a:t>
            </a:r>
            <a:br>
              <a:rPr lang="pl-PL" dirty="0">
                <a:latin typeface="Ubuntu Mono" panose="020B0509030602030204" pitchFamily="49" charset="0"/>
              </a:rPr>
            </a:br>
            <a:r>
              <a:rPr lang="pl-PL" dirty="0">
                <a:latin typeface="Ubuntu Mono" panose="020B0509030602030204" pitchFamily="49" charset="0"/>
              </a:rPr>
              <a:t>Visual Studio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C4FCC-01AE-4683-BFE4-075D61E2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68B647-7855-4C33-ADC7-894DD9C01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9300"/>
            <a:ext cx="12192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80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8597A0-1125-4A39-90EB-621A03176DD2}"/>
              </a:ext>
            </a:extLst>
          </p:cNvPr>
          <p:cNvSpPr txBox="1">
            <a:spLocks/>
          </p:cNvSpPr>
          <p:nvPr/>
        </p:nvSpPr>
        <p:spPr>
          <a:xfrm>
            <a:off x="2457451" y="3350022"/>
            <a:ext cx="6991350" cy="581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>
                <a:latin typeface="Ubuntu Mono" panose="020B0509030602030204" pitchFamily="49" charset="0"/>
              </a:rPr>
              <a:t>dotnet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build</a:t>
            </a:r>
            <a:r>
              <a:rPr lang="pl-PL" dirty="0">
                <a:latin typeface="Ubuntu Mono" panose="020B0509030602030204" pitchFamily="49" charset="0"/>
              </a:rPr>
              <a:t> ./DemoApp.sln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Building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your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project</a:t>
            </a:r>
            <a:r>
              <a:rPr lang="pl-PL" dirty="0">
                <a:latin typeface="Ubuntu Mono" panose="020B0509030602030204" pitchFamily="49" charset="0"/>
              </a:rPr>
              <a:t> with </a:t>
            </a:r>
            <a:br>
              <a:rPr lang="pl-PL" dirty="0">
                <a:latin typeface="Ubuntu Mono" panose="020B0509030602030204" pitchFamily="49" charset="0"/>
              </a:rPr>
            </a:br>
            <a:r>
              <a:rPr lang="pl-PL" dirty="0" err="1">
                <a:latin typeface="Ubuntu Mono" panose="020B0509030602030204" pitchFamily="49" charset="0"/>
              </a:rPr>
              <a:t>dotnet</a:t>
            </a:r>
            <a:r>
              <a:rPr lang="pl-PL" dirty="0">
                <a:latin typeface="Ubuntu Mono" panose="020B0509030602030204" pitchFamily="49" charset="0"/>
              </a:rPr>
              <a:t>-cli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7E1DA-1A9B-4F27-A219-1AB12F72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46" y="365125"/>
            <a:ext cx="2628287" cy="904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10006-10D7-430B-B2CB-4BBC2FFD3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946"/>
            <a:ext cx="12192000" cy="486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1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8597A0-1125-4A39-90EB-621A03176DD2}"/>
              </a:ext>
            </a:extLst>
          </p:cNvPr>
          <p:cNvSpPr txBox="1">
            <a:spLocks/>
          </p:cNvSpPr>
          <p:nvPr/>
        </p:nvSpPr>
        <p:spPr>
          <a:xfrm>
            <a:off x="2747963" y="2483247"/>
            <a:ext cx="6696074" cy="581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Ubuntu Mono" panose="020B0509030602030204" pitchFamily="49" charset="0"/>
              </a:rPr>
              <a:t>GitHub: </a:t>
            </a:r>
            <a:r>
              <a:rPr lang="pl-PL" dirty="0" err="1">
                <a:latin typeface="Ubuntu Mono" panose="020B0509030602030204" pitchFamily="49" charset="0"/>
              </a:rPr>
              <a:t>dotnet</a:t>
            </a:r>
            <a:r>
              <a:rPr lang="pl-PL" dirty="0">
                <a:latin typeface="Ubuntu Mono" panose="020B0509030602030204" pitchFamily="49" charset="0"/>
              </a:rPr>
              <a:t>/cli </a:t>
            </a:r>
            <a:r>
              <a:rPr lang="pl-PL" dirty="0" err="1">
                <a:latin typeface="Ubuntu Mono" panose="020B0509030602030204" pitchFamily="49" charset="0"/>
              </a:rPr>
              <a:t>Issue</a:t>
            </a:r>
            <a:r>
              <a:rPr lang="pl-PL" dirty="0">
                <a:latin typeface="Ubuntu Mono" panose="020B0509030602030204" pitchFamily="49" charset="0"/>
              </a:rPr>
              <a:t> #6178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Building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your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project</a:t>
            </a:r>
            <a:r>
              <a:rPr lang="pl-PL" dirty="0">
                <a:latin typeface="Ubuntu Mono" panose="020B0509030602030204" pitchFamily="49" charset="0"/>
              </a:rPr>
              <a:t> with </a:t>
            </a:r>
            <a:br>
              <a:rPr lang="pl-PL" dirty="0">
                <a:latin typeface="Ubuntu Mono" panose="020B0509030602030204" pitchFamily="49" charset="0"/>
              </a:rPr>
            </a:br>
            <a:r>
              <a:rPr lang="pl-PL" dirty="0" err="1">
                <a:latin typeface="Ubuntu Mono" panose="020B0509030602030204" pitchFamily="49" charset="0"/>
              </a:rPr>
              <a:t>dotnet</a:t>
            </a:r>
            <a:r>
              <a:rPr lang="pl-PL" dirty="0">
                <a:latin typeface="Ubuntu Mono" panose="020B0509030602030204" pitchFamily="49" charset="0"/>
              </a:rPr>
              <a:t>-cli (</a:t>
            </a:r>
            <a:r>
              <a:rPr lang="pl-PL" dirty="0" err="1">
                <a:latin typeface="Ubuntu Mono" panose="020B0509030602030204" pitchFamily="49" charset="0"/>
              </a:rPr>
              <a:t>workaround</a:t>
            </a:r>
            <a:r>
              <a:rPr lang="pl-PL" dirty="0">
                <a:latin typeface="Ubuntu Mono" panose="020B0509030602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7E1DA-1A9B-4F27-A219-1AB12F721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46" y="365125"/>
            <a:ext cx="2628287" cy="9048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7D47DB-F827-475F-8C1E-BF5C2FD550B2}"/>
              </a:ext>
            </a:extLst>
          </p:cNvPr>
          <p:cNvSpPr txBox="1">
            <a:spLocks/>
          </p:cNvSpPr>
          <p:nvPr/>
        </p:nvSpPr>
        <p:spPr>
          <a:xfrm>
            <a:off x="4480322" y="4256265"/>
            <a:ext cx="3231356" cy="581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 err="1">
                <a:latin typeface="Ubuntu Mono" panose="020B0509030602030204" pitchFamily="49" charset="0"/>
              </a:rPr>
              <a:t>Microsoft.Docker.Sdk</a:t>
            </a:r>
            <a:endParaRPr lang="pl-PL" sz="2400" dirty="0">
              <a:latin typeface="Ubuntu Mono" panose="020B0509030602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698B8F-4FB6-4AEF-A2E4-A39527B29302}"/>
              </a:ext>
            </a:extLst>
          </p:cNvPr>
          <p:cNvSpPr/>
          <p:nvPr/>
        </p:nvSpPr>
        <p:spPr>
          <a:xfrm>
            <a:off x="3769519" y="3211294"/>
            <a:ext cx="4793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C:\Program 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Files</a:t>
            </a:r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 (x86)\Microsoft Visual Studio\2017\Professional\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MSBuild</a:t>
            </a:r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\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Sdks</a:t>
            </a:r>
            <a:endParaRPr lang="pl-PL" dirty="0">
              <a:latin typeface="Ubuntu Mono" panose="020B0509030602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97E3CA-F14A-45B0-9769-2431157EC041}"/>
              </a:ext>
            </a:extLst>
          </p:cNvPr>
          <p:cNvSpPr/>
          <p:nvPr/>
        </p:nvSpPr>
        <p:spPr>
          <a:xfrm>
            <a:off x="1311475" y="5215732"/>
            <a:ext cx="4848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C:\Program 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Files</a:t>
            </a:r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\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dotnet</a:t>
            </a:r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\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sdk</a:t>
            </a:r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\2.0.{X}\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Sdks</a:t>
            </a:r>
            <a:endParaRPr lang="pl-PL" i="1" dirty="0">
              <a:solidFill>
                <a:srgbClr val="24292E"/>
              </a:solidFill>
              <a:latin typeface="Ubuntu Mono" panose="020B0509030602030204" pitchFamily="49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7A8CC6F-9FF0-4A93-B5A6-FA797FD9E7BD}"/>
              </a:ext>
            </a:extLst>
          </p:cNvPr>
          <p:cNvSpPr/>
          <p:nvPr/>
        </p:nvSpPr>
        <p:spPr>
          <a:xfrm>
            <a:off x="5910262" y="3868121"/>
            <a:ext cx="371475" cy="377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BA8BFB5-EEE9-4892-B5E3-9B3C47FB8E5B}"/>
              </a:ext>
            </a:extLst>
          </p:cNvPr>
          <p:cNvSpPr/>
          <p:nvPr/>
        </p:nvSpPr>
        <p:spPr>
          <a:xfrm rot="2926433">
            <a:off x="3398044" y="4838084"/>
            <a:ext cx="371475" cy="377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A73258-3F67-465C-9CF7-A96C9045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868" y="5798375"/>
            <a:ext cx="923963" cy="8026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6D129BA-9BE6-41FB-A87B-6BC4E0084986}"/>
              </a:ext>
            </a:extLst>
          </p:cNvPr>
          <p:cNvSpPr txBox="1">
            <a:spLocks/>
          </p:cNvSpPr>
          <p:nvPr/>
        </p:nvSpPr>
        <p:spPr>
          <a:xfrm>
            <a:off x="3695700" y="5857615"/>
            <a:ext cx="6086475" cy="71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Exclude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build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&amp; 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tools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folders</a:t>
            </a:r>
            <a:endParaRPr lang="pl-PL" sz="3600" b="1" dirty="0">
              <a:solidFill>
                <a:srgbClr val="C00000"/>
              </a:solidFill>
              <a:latin typeface="Ubuntu Mono" panose="020B0509030602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9F9CAB-C6EC-4EAA-ABFB-42E3C5058255}"/>
              </a:ext>
            </a:extLst>
          </p:cNvPr>
          <p:cNvSpPr/>
          <p:nvPr/>
        </p:nvSpPr>
        <p:spPr>
          <a:xfrm>
            <a:off x="6566274" y="5215732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/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usr</a:t>
            </a:r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/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share</a:t>
            </a:r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/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dotnet</a:t>
            </a:r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/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sdk</a:t>
            </a:r>
            <a:r>
              <a:rPr lang="pl-PL" i="1" dirty="0">
                <a:solidFill>
                  <a:srgbClr val="24292E"/>
                </a:solidFill>
                <a:latin typeface="Ubuntu Mono" panose="020B0509030602030204" pitchFamily="49" charset="0"/>
              </a:rPr>
              <a:t>/2.0.{X}/</a:t>
            </a:r>
            <a:r>
              <a:rPr lang="pl-PL" i="1" dirty="0" err="1">
                <a:solidFill>
                  <a:srgbClr val="24292E"/>
                </a:solidFill>
                <a:latin typeface="Ubuntu Mono" panose="020B0509030602030204" pitchFamily="49" charset="0"/>
              </a:rPr>
              <a:t>Sdks</a:t>
            </a:r>
            <a:endParaRPr lang="pl-PL" dirty="0">
              <a:latin typeface="Ubuntu Mono" panose="020B0509030602030204" pitchFamily="49" charset="0"/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655D6B4-ABD2-41ED-A76C-BDCFE918C6BF}"/>
              </a:ext>
            </a:extLst>
          </p:cNvPr>
          <p:cNvSpPr/>
          <p:nvPr/>
        </p:nvSpPr>
        <p:spPr>
          <a:xfrm rot="18611064">
            <a:off x="8377236" y="4838084"/>
            <a:ext cx="371475" cy="3776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1EA62D-1C55-44B3-A853-34CB9F257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759" y="4226988"/>
            <a:ext cx="907678" cy="907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BB5B5F1-CC96-4DA5-B2B5-1E82C3BC78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80" y="4226988"/>
            <a:ext cx="988744" cy="9887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89AC4DB-D878-4E37-9E25-8AA018FD40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837" y="4105766"/>
            <a:ext cx="994832" cy="131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8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0" grpId="0" animBg="1"/>
      <p:bldP spid="12" grpId="0"/>
      <p:bldP spid="1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62950" cy="1325563"/>
          </a:xfrm>
        </p:spPr>
        <p:txBody>
          <a:bodyPr>
            <a:normAutofit/>
          </a:bodyPr>
          <a:lstStyle/>
          <a:p>
            <a:r>
              <a:rPr lang="pl-PL" dirty="0" err="1">
                <a:latin typeface="Ubuntu Mono" panose="020B0509030602030204" pitchFamily="49" charset="0"/>
              </a:rPr>
              <a:t>Building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your</a:t>
            </a:r>
            <a:r>
              <a:rPr lang="pl-PL" dirty="0">
                <a:latin typeface="Ubuntu Mono" panose="020B0509030602030204" pitchFamily="49" charset="0"/>
              </a:rPr>
              <a:t> ASP.NET </a:t>
            </a:r>
            <a:r>
              <a:rPr lang="pl-PL" dirty="0" err="1">
                <a:latin typeface="Ubuntu Mono" panose="020B0509030602030204" pitchFamily="49" charset="0"/>
              </a:rPr>
              <a:t>Core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container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targeting</a:t>
            </a:r>
            <a:r>
              <a:rPr lang="pl-PL" dirty="0">
                <a:latin typeface="Ubuntu Mono" panose="020B0509030602030204" pitchFamily="49" charset="0"/>
              </a:rPr>
              <a:t> Linux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7E1DA-1A9B-4F27-A219-1AB12F72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46" y="365125"/>
            <a:ext cx="2628287" cy="9048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73258-3F67-465C-9CF7-A96C90452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18" y="3979678"/>
            <a:ext cx="923963" cy="80266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6D129BA-9BE6-41FB-A87B-6BC4E0084986}"/>
              </a:ext>
            </a:extLst>
          </p:cNvPr>
          <p:cNvSpPr txBox="1">
            <a:spLocks/>
          </p:cNvSpPr>
          <p:nvPr/>
        </p:nvSpPr>
        <p:spPr>
          <a:xfrm>
            <a:off x="2371725" y="4021442"/>
            <a:ext cx="6086475" cy="71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Remember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to 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include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the RID in ‚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dotnet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publish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’ (debian.8-x64)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4FA924-AE0E-45FA-BCF5-0E8741C01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18" y="2412967"/>
            <a:ext cx="923963" cy="80266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27499842-4151-4ACB-87F1-4E7F980BD4EC}"/>
              </a:ext>
            </a:extLst>
          </p:cNvPr>
          <p:cNvSpPr txBox="1">
            <a:spLocks/>
          </p:cNvSpPr>
          <p:nvPr/>
        </p:nvSpPr>
        <p:spPr>
          <a:xfrm>
            <a:off x="2371725" y="2454731"/>
            <a:ext cx="6086475" cy="71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Change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the 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base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image to : </a:t>
            </a:r>
          </a:p>
          <a:p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microsoft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/aspnetcore:2.0.0-jessie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449466-534A-4DF4-B5D6-41416283B8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46" y="2293753"/>
            <a:ext cx="2063454" cy="272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4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Building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your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project</a:t>
            </a:r>
            <a:r>
              <a:rPr lang="pl-PL" dirty="0">
                <a:latin typeface="Ubuntu Mono" panose="020B0509030602030204" pitchFamily="49" charset="0"/>
              </a:rPr>
              <a:t> with </a:t>
            </a:r>
            <a:br>
              <a:rPr lang="pl-PL" dirty="0">
                <a:latin typeface="Ubuntu Mono" panose="020B0509030602030204" pitchFamily="49" charset="0"/>
              </a:rPr>
            </a:br>
            <a:r>
              <a:rPr lang="pl-PL" dirty="0" err="1">
                <a:latin typeface="Ubuntu Mono" panose="020B0509030602030204" pitchFamily="49" charset="0"/>
              </a:rPr>
              <a:t>docker-compose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768D3F-F21E-4771-B597-1BB0649C0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5303" y="365125"/>
            <a:ext cx="1531700" cy="1287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F6E895-0E18-402D-BB83-F47D1D75BE22}"/>
              </a:ext>
            </a:extLst>
          </p:cNvPr>
          <p:cNvSpPr txBox="1"/>
          <p:nvPr/>
        </p:nvSpPr>
        <p:spPr>
          <a:xfrm>
            <a:off x="3214687" y="2305050"/>
            <a:ext cx="5762625" cy="378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l-PL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atin typeface="Ubuntu Mono" panose="020B0509030602030204" pitchFamily="49" charset="0"/>
                <a:ea typeface="+mj-ea"/>
                <a:cs typeface="+mj-cs"/>
              </a:defRPr>
            </a:lvl1pPr>
          </a:lstStyle>
          <a:p>
            <a:r>
              <a:rPr lang="pl-PL" sz="1800" dirty="0" err="1"/>
              <a:t>docker-compose</a:t>
            </a:r>
            <a:r>
              <a:rPr lang="pl-PL" sz="1800" dirty="0"/>
              <a:t> –f </a:t>
            </a:r>
            <a:r>
              <a:rPr lang="pl-PL" sz="1800" dirty="0" err="1"/>
              <a:t>docker-compose-ci.build.yml</a:t>
            </a:r>
            <a:r>
              <a:rPr lang="pl-PL" sz="1800" dirty="0"/>
              <a:t> </a:t>
            </a:r>
            <a:r>
              <a:rPr lang="pl-PL" sz="1800" dirty="0" err="1"/>
              <a:t>up</a:t>
            </a:r>
            <a:endParaRPr lang="pl-PL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F79CB-2ECB-428F-93C7-F35DB7CD5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025" y="3506087"/>
            <a:ext cx="923963" cy="8026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1C594B6-F37D-440F-9CD6-B08D449C3225}"/>
              </a:ext>
            </a:extLst>
          </p:cNvPr>
          <p:cNvSpPr txBox="1">
            <a:spLocks/>
          </p:cNvSpPr>
          <p:nvPr/>
        </p:nvSpPr>
        <p:spPr>
          <a:xfrm>
            <a:off x="3757632" y="3547851"/>
            <a:ext cx="6086475" cy="71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Change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the image to : </a:t>
            </a:r>
          </a:p>
          <a:p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microsoft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/aspnetcore-build:1.0-2.0</a:t>
            </a:r>
          </a:p>
        </p:txBody>
      </p:sp>
    </p:spTree>
    <p:extLst>
      <p:ext uri="{BB962C8B-B14F-4D97-AF65-F5344CB8AC3E}">
        <p14:creationId xmlns:p14="http://schemas.microsoft.com/office/powerpoint/2010/main" val="388587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B90FA2-9CEA-4A50-A635-B01BAB6AF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383A1-0C58-4A8B-AD94-C3196DE21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0645"/>
            <a:ext cx="9144000" cy="993266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Visual Studio 2017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12E335-1495-421C-B609-8C2EF0622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4770"/>
            <a:ext cx="9144000" cy="987804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pl-PL" sz="60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The Docker </a:t>
            </a:r>
            <a:r>
              <a:rPr lang="pl-PL" sz="6000" dirty="0" err="1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Tooling</a:t>
            </a:r>
            <a:endParaRPr lang="pl-PL" sz="6000" dirty="0">
              <a:solidFill>
                <a:schemeClr val="bg1"/>
              </a:solidFill>
              <a:latin typeface="Ubuntu Mono" panose="020B0509030602030204" pitchFamily="49" charset="0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4556D-3E8A-403B-A3D3-241B08C7B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946" y="331317"/>
            <a:ext cx="1531700" cy="1287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60B85-B9CB-4A96-9817-0D2FE3AB90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666" y="243186"/>
            <a:ext cx="1245045" cy="12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25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The VS 2017 </a:t>
            </a:r>
            <a:r>
              <a:rPr lang="pl-PL" dirty="0" err="1">
                <a:latin typeface="Ubuntu Mono" panose="020B0509030602030204" pitchFamily="49" charset="0"/>
              </a:rPr>
              <a:t>Build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Process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C4FCC-01AE-4683-BFE4-075D61E2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EE7E88-68AF-47F8-B4AB-4EF17485D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02561"/>
            <a:ext cx="12192000" cy="415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6494D-7C92-474B-94C8-1A6EC0C74FBC}"/>
              </a:ext>
            </a:extLst>
          </p:cNvPr>
          <p:cNvSpPr txBox="1"/>
          <p:nvPr/>
        </p:nvSpPr>
        <p:spPr>
          <a:xfrm>
            <a:off x="1171574" y="2028825"/>
            <a:ext cx="3895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Debug</a:t>
            </a:r>
            <a:r>
              <a:rPr lang="pl-PL" sz="2400" dirty="0"/>
              <a:t> </a:t>
            </a:r>
            <a:r>
              <a:rPr lang="pl-PL" sz="2400" dirty="0">
                <a:sym typeface="Wingdings" panose="05000000000000000000" pitchFamily="2" charset="2"/>
              </a:rPr>
              <a:t> </a:t>
            </a:r>
            <a:r>
              <a:rPr lang="pl-PL" sz="2400" dirty="0" err="1">
                <a:sym typeface="Wingdings" panose="05000000000000000000" pitchFamily="2" charset="2"/>
              </a:rPr>
              <a:t>obj</a:t>
            </a:r>
            <a:r>
              <a:rPr lang="pl-PL" sz="2400" dirty="0">
                <a:sym typeface="Wingdings" panose="05000000000000000000" pitchFamily="2" charset="2"/>
              </a:rPr>
              <a:t>/</a:t>
            </a:r>
            <a:r>
              <a:rPr lang="pl-PL" sz="2400" dirty="0" err="1">
                <a:sym typeface="Wingdings" panose="05000000000000000000" pitchFamily="2" charset="2"/>
              </a:rPr>
              <a:t>docker</a:t>
            </a:r>
            <a:r>
              <a:rPr lang="pl-PL" sz="2400" dirty="0">
                <a:sym typeface="Wingdings" panose="05000000000000000000" pitchFamily="2" charset="2"/>
              </a:rPr>
              <a:t>/</a:t>
            </a:r>
            <a:r>
              <a:rPr lang="pl-PL" sz="2400" dirty="0" err="1">
                <a:sym typeface="Wingdings" panose="05000000000000000000" pitchFamily="2" charset="2"/>
              </a:rPr>
              <a:t>empty</a:t>
            </a:r>
            <a:endParaRPr lang="pl-PL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F5B95-D96E-47A7-98A4-5C442C80E9BD}"/>
              </a:ext>
            </a:extLst>
          </p:cNvPr>
          <p:cNvSpPr txBox="1"/>
          <p:nvPr/>
        </p:nvSpPr>
        <p:spPr>
          <a:xfrm>
            <a:off x="7315200" y="2028825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Release</a:t>
            </a:r>
            <a:r>
              <a:rPr lang="pl-PL" sz="2400" dirty="0"/>
              <a:t> </a:t>
            </a:r>
            <a:r>
              <a:rPr lang="pl-PL" sz="2400" dirty="0">
                <a:sym typeface="Wingdings" panose="05000000000000000000" pitchFamily="2" charset="2"/>
              </a:rPr>
              <a:t> </a:t>
            </a:r>
            <a:r>
              <a:rPr lang="pl-PL" sz="2400" dirty="0" err="1">
                <a:sym typeface="Wingdings" panose="05000000000000000000" pitchFamily="2" charset="2"/>
              </a:rPr>
              <a:t>obj</a:t>
            </a:r>
            <a:r>
              <a:rPr lang="pl-PL" sz="2400" dirty="0">
                <a:sym typeface="Wingdings" panose="05000000000000000000" pitchFamily="2" charset="2"/>
              </a:rPr>
              <a:t>/</a:t>
            </a:r>
            <a:r>
              <a:rPr lang="pl-PL" sz="2400" dirty="0" err="1">
                <a:sym typeface="Wingdings" panose="05000000000000000000" pitchFamily="2" charset="2"/>
              </a:rPr>
              <a:t>docker</a:t>
            </a:r>
            <a:r>
              <a:rPr lang="pl-PL" sz="2400" dirty="0">
                <a:sym typeface="Wingdings" panose="05000000000000000000" pitchFamily="2" charset="2"/>
              </a:rPr>
              <a:t>/</a:t>
            </a:r>
            <a:r>
              <a:rPr lang="pl-PL" sz="2400" dirty="0" err="1">
                <a:sym typeface="Wingdings" panose="05000000000000000000" pitchFamily="2" charset="2"/>
              </a:rPr>
              <a:t>publish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41101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88F7C3-8E9B-43B8-AFEA-7548F0D1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977D999-6896-4E75-AD75-D458697543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225" y="2781300"/>
            <a:ext cx="11685864" cy="1600433"/>
          </a:xfrm>
          <a:solidFill>
            <a:srgbClr val="000000">
              <a:alpha val="50196"/>
            </a:srgbClr>
          </a:solidFill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Setting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a CI/CD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Pipeline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for a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containerized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project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in VSTS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11BAC0C-1914-40BB-9A5A-B3B9A496D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01336"/>
            <a:ext cx="1962183" cy="1669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4C9A50-7BAE-4AD2-AB33-6FBA06DD3711}"/>
              </a:ext>
            </a:extLst>
          </p:cNvPr>
          <p:cNvSpPr txBox="1"/>
          <p:nvPr/>
        </p:nvSpPr>
        <p:spPr>
          <a:xfrm>
            <a:off x="1370901" y="5687569"/>
            <a:ext cx="476494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B008D3-5B23-4CE1-8AD6-48405E8F6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7571" y="5687570"/>
            <a:ext cx="92333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A95F40-EAEE-40DA-9F83-4E9510716D4A}"/>
              </a:ext>
            </a:extLst>
          </p:cNvPr>
          <p:cNvSpPr txBox="1"/>
          <p:nvPr/>
        </p:nvSpPr>
        <p:spPr>
          <a:xfrm>
            <a:off x="9574394" y="5687569"/>
            <a:ext cx="2305695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50mins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C1BC20-7334-42D2-9C8A-AD94120F5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571" y="201336"/>
            <a:ext cx="1531700" cy="12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What</a:t>
            </a:r>
            <a:r>
              <a:rPr lang="pl-PL" dirty="0">
                <a:latin typeface="Ubuntu Mono" panose="020B0509030602030204" pitchFamily="49" charset="0"/>
              </a:rPr>
              <a:t> VS 2017 </a:t>
            </a:r>
            <a:r>
              <a:rPr lang="pl-PL" dirty="0" err="1">
                <a:latin typeface="Ubuntu Mono" panose="020B0509030602030204" pitchFamily="49" charset="0"/>
              </a:rPr>
              <a:t>does</a:t>
            </a:r>
            <a:r>
              <a:rPr lang="pl-PL" dirty="0">
                <a:latin typeface="Ubuntu Mono" panose="020B0509030602030204" pitchFamily="49" charset="0"/>
              </a:rPr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C4FCC-01AE-4683-BFE4-075D61E2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FA89DA-F650-426B-8DCB-1F59199C8CB2}"/>
              </a:ext>
            </a:extLst>
          </p:cNvPr>
          <p:cNvSpPr/>
          <p:nvPr/>
        </p:nvSpPr>
        <p:spPr>
          <a:xfrm>
            <a:off x="1228725" y="2382763"/>
            <a:ext cx="10463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docker-compose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-f "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project-root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\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docker-compose.yml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" -f "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project-root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\</a:t>
            </a:r>
            <a:r>
              <a:rPr lang="pl-PL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docker-compose.override.yml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" -f "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project-root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\obj\Docker\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docker-compose.vs.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debug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.g.yml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" (…)</a:t>
            </a:r>
            <a:endParaRPr lang="pl-P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D56511-1796-4473-92F2-5CEC228A6E39}"/>
              </a:ext>
            </a:extLst>
          </p:cNvPr>
          <p:cNvSpPr/>
          <p:nvPr/>
        </p:nvSpPr>
        <p:spPr>
          <a:xfrm>
            <a:off x="1228725" y="4468900"/>
            <a:ext cx="104630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docker-compose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-f "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project-root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\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docker-compose.yml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" -f "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project-root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\</a:t>
            </a:r>
            <a:r>
              <a:rPr lang="pl-PL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docker-compose.override.yml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" -f "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project-root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\obj\Docker\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docker-compose.vs.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release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.g.yml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" (…)</a:t>
            </a:r>
            <a:endParaRPr lang="pl-PL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5D19952-B423-43F8-A43B-E88772792808}"/>
              </a:ext>
            </a:extLst>
          </p:cNvPr>
          <p:cNvSpPr txBox="1">
            <a:spLocks/>
          </p:cNvSpPr>
          <p:nvPr/>
        </p:nvSpPr>
        <p:spPr>
          <a:xfrm>
            <a:off x="5326768" y="3143337"/>
            <a:ext cx="11334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>
                <a:latin typeface="Ubuntu Mono" panose="020B0509030602030204" pitchFamily="49" charset="0"/>
              </a:rPr>
              <a:t>or</a:t>
            </a:r>
            <a:r>
              <a:rPr lang="pl-PL" dirty="0">
                <a:latin typeface="Ubuntu Mono" panose="020B0509030602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407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And </a:t>
            </a:r>
            <a:r>
              <a:rPr lang="pl-PL" dirty="0" err="1">
                <a:latin typeface="Ubuntu Mono" panose="020B0509030602030204" pitchFamily="49" charset="0"/>
              </a:rPr>
              <a:t>what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happens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inside</a:t>
            </a:r>
            <a:r>
              <a:rPr lang="pl-PL" dirty="0">
                <a:latin typeface="Ubuntu Mono" panose="020B0509030602030204" pitchFamily="49" charset="0"/>
              </a:rPr>
              <a:t> ?...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C4FCC-01AE-4683-BFE4-075D61E2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6AE6D-9521-4649-9DE5-A9EBCE276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6051"/>
            <a:ext cx="12192000" cy="531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91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… </a:t>
            </a:r>
            <a:r>
              <a:rPr lang="pl-PL" dirty="0" err="1">
                <a:latin typeface="Ubuntu Mono" panose="020B0509030602030204" pitchFamily="49" charset="0"/>
              </a:rPr>
              <a:t>during</a:t>
            </a:r>
            <a:r>
              <a:rPr lang="pl-PL" dirty="0">
                <a:latin typeface="Ubuntu Mono" panose="020B0509030602030204" pitchFamily="49" charset="0"/>
              </a:rPr>
              <a:t> a DEBUG </a:t>
            </a:r>
            <a:r>
              <a:rPr lang="pl-PL" dirty="0" err="1">
                <a:latin typeface="Ubuntu Mono" panose="020B0509030602030204" pitchFamily="49" charset="0"/>
              </a:rPr>
              <a:t>build</a:t>
            </a:r>
            <a:r>
              <a:rPr lang="pl-PL" dirty="0">
                <a:latin typeface="Ubuntu Mono" panose="020B0509030602030204" pitchFamily="49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C4FCC-01AE-4683-BFE4-075D61E2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D3E5DE-DA1B-4BCD-88CA-871A17118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1621"/>
            <a:ext cx="12192000" cy="515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96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… </a:t>
            </a:r>
            <a:r>
              <a:rPr lang="pl-PL" dirty="0" err="1">
                <a:latin typeface="Ubuntu Mono" panose="020B0509030602030204" pitchFamily="49" charset="0"/>
              </a:rPr>
              <a:t>during</a:t>
            </a:r>
            <a:r>
              <a:rPr lang="pl-PL" dirty="0">
                <a:latin typeface="Ubuntu Mono" panose="020B0509030602030204" pitchFamily="49" charset="0"/>
              </a:rPr>
              <a:t> a RELEASE </a:t>
            </a:r>
            <a:r>
              <a:rPr lang="pl-PL" dirty="0" err="1">
                <a:latin typeface="Ubuntu Mono" panose="020B0509030602030204" pitchFamily="49" charset="0"/>
              </a:rPr>
              <a:t>build</a:t>
            </a:r>
            <a:r>
              <a:rPr lang="pl-PL" dirty="0">
                <a:latin typeface="Ubuntu Mono" panose="020B0509030602030204" pitchFamily="49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C4FCC-01AE-4683-BFE4-075D61E2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E87955-BE89-4FDA-AF0A-EF75AE13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27239"/>
            <a:ext cx="12192000" cy="523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25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Do we </a:t>
            </a:r>
            <a:r>
              <a:rPr lang="pl-PL" dirty="0" err="1">
                <a:latin typeface="Ubuntu Mono" panose="020B0509030602030204" pitchFamily="49" charset="0"/>
              </a:rPr>
              <a:t>really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need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all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this</a:t>
            </a:r>
            <a:r>
              <a:rPr lang="pl-PL" dirty="0">
                <a:latin typeface="Ubuntu Mono" panose="020B0509030602030204" pitchFamily="49" charset="0"/>
              </a:rPr>
              <a:t>?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55AFC-C611-4FE3-B63C-AA51ED5F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799" y="265927"/>
            <a:ext cx="1246666" cy="14247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64E58-6A15-467F-8B38-658A0F7395BB}"/>
              </a:ext>
            </a:extLst>
          </p:cNvPr>
          <p:cNvSpPr txBox="1">
            <a:spLocks/>
          </p:cNvSpPr>
          <p:nvPr/>
        </p:nvSpPr>
        <p:spPr>
          <a:xfrm>
            <a:off x="5241894" y="3012150"/>
            <a:ext cx="1708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000" dirty="0">
                <a:latin typeface="Ubuntu Mono" panose="020B0509030602030204" pitchFamily="49" charset="0"/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AE551-1A56-4D88-AF7B-D67D572ED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68" y="402885"/>
            <a:ext cx="1531700" cy="12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11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1CD2C6-D796-4EBE-B406-8DABDAAB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6F6D5-4C0D-4297-BAF9-85DF0F0E3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3475"/>
            <a:ext cx="9144000" cy="976488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VSTS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E52EF-C21E-4D2C-AAB0-E4F399E26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03518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</a:pPr>
            <a:r>
              <a:rPr lang="pl-PL" sz="60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Visual Studio Team Services</a:t>
            </a:r>
          </a:p>
        </p:txBody>
      </p:sp>
    </p:spTree>
    <p:extLst>
      <p:ext uri="{BB962C8B-B14F-4D97-AF65-F5344CB8AC3E}">
        <p14:creationId xmlns:p14="http://schemas.microsoft.com/office/powerpoint/2010/main" val="3002639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EB02C21-3CBD-4241-BC4A-10F966B2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67" y="2953942"/>
            <a:ext cx="4999065" cy="2165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9C1118-FFE9-4B5F-AC9A-F1DCD563F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339" y="1487179"/>
            <a:ext cx="2670186" cy="1404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3CA0A1-ECB8-47A8-B615-F32DE18BA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49" y="4667720"/>
            <a:ext cx="2407459" cy="13399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42A49B-B2EC-47C9-AAC0-7767E2E91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2011" y="5337684"/>
            <a:ext cx="2658086" cy="13298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9CC561-25F5-4B6A-A780-21B924BE47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283" y="2012732"/>
            <a:ext cx="1925593" cy="18824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3BCA11-A474-49D0-B4D2-31F1A832D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4943" y="4754505"/>
            <a:ext cx="2256897" cy="13351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DBAB21-0D7A-49E6-ABB0-BCC94BDBD4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54" y="3095416"/>
            <a:ext cx="3379208" cy="10274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7DF813-90B2-4CC0-B812-9D034E4D5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466" y="1453619"/>
            <a:ext cx="2219734" cy="863477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VSTS </a:t>
            </a:r>
            <a:r>
              <a:rPr lang="pl-PL" dirty="0" err="1">
                <a:latin typeface="Ubuntu Mono" panose="020B0509030602030204" pitchFamily="49" charset="0"/>
              </a:rPr>
              <a:t>Features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58EFEC-3ADC-4048-A64C-14FC9E24EC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VSTS Docker Extension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58EFEC-3ADC-4048-A64C-14FC9E24E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C2A37-D769-486D-ABDC-E07BC1AD8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24062"/>
            <a:ext cx="12192000" cy="483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14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1B1247-F8E5-47EB-9F05-12B1ADA2F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928"/>
            <a:ext cx="12192000" cy="5205071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VSTS </a:t>
            </a:r>
            <a:r>
              <a:rPr lang="pl-PL" dirty="0" err="1">
                <a:latin typeface="Ubuntu Mono" panose="020B0509030602030204" pitchFamily="49" charset="0"/>
              </a:rPr>
              <a:t>Builds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58EFEC-3ADC-4048-A64C-14FC9E24E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7E34F06-8D67-42C3-8E16-25D4613D3BFA}"/>
              </a:ext>
            </a:extLst>
          </p:cNvPr>
          <p:cNvSpPr txBox="1">
            <a:spLocks/>
          </p:cNvSpPr>
          <p:nvPr/>
        </p:nvSpPr>
        <p:spPr>
          <a:xfrm>
            <a:off x="1262109" y="4029075"/>
            <a:ext cx="1785891" cy="116820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Build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Phases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&amp;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Tasks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D30A9B-E20F-4045-88E7-3CD0F5DA9D1D}"/>
              </a:ext>
            </a:extLst>
          </p:cNvPr>
          <p:cNvSpPr txBox="1">
            <a:spLocks/>
          </p:cNvSpPr>
          <p:nvPr/>
        </p:nvSpPr>
        <p:spPr>
          <a:xfrm>
            <a:off x="4848225" y="3166678"/>
            <a:ext cx="6918664" cy="70461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Task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Configuration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Panel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7D9D5CF-0540-428B-91B8-172707037713}"/>
              </a:ext>
            </a:extLst>
          </p:cNvPr>
          <p:cNvSpPr txBox="1">
            <a:spLocks/>
          </p:cNvSpPr>
          <p:nvPr/>
        </p:nvSpPr>
        <p:spPr>
          <a:xfrm>
            <a:off x="4848225" y="5861296"/>
            <a:ext cx="6918664" cy="70461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Task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Control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Options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13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VSTS </a:t>
            </a:r>
            <a:r>
              <a:rPr lang="pl-PL" dirty="0" err="1">
                <a:latin typeface="Ubuntu Mono" panose="020B0509030602030204" pitchFamily="49" charset="0"/>
              </a:rPr>
              <a:t>Release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Pipeline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58EFEC-3ADC-4048-A64C-14FC9E24E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272F77-2D60-4A56-B3C9-616D44317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5754"/>
            <a:ext cx="12192000" cy="506224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5E88511-46B1-4663-8777-36F7DD9D304D}"/>
              </a:ext>
            </a:extLst>
          </p:cNvPr>
          <p:cNvSpPr txBox="1">
            <a:spLocks/>
          </p:cNvSpPr>
          <p:nvPr/>
        </p:nvSpPr>
        <p:spPr>
          <a:xfrm>
            <a:off x="216717" y="2836876"/>
            <a:ext cx="2719341" cy="68242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Artifacts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C84FF6A-C41E-46F2-9D01-8FFEA8E07568}"/>
              </a:ext>
            </a:extLst>
          </p:cNvPr>
          <p:cNvSpPr txBox="1">
            <a:spLocks/>
          </p:cNvSpPr>
          <p:nvPr/>
        </p:nvSpPr>
        <p:spPr>
          <a:xfrm>
            <a:off x="3152775" y="2836876"/>
            <a:ext cx="6918664" cy="70461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Environments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7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About</a:t>
            </a:r>
            <a:r>
              <a:rPr lang="pl-PL" dirty="0">
                <a:latin typeface="Ubuntu Mono" panose="020B0509030602030204" pitchFamily="49" charset="0"/>
              </a:rPr>
              <a:t> me (</a:t>
            </a:r>
            <a:r>
              <a:rPr lang="pl-PL" dirty="0" err="1">
                <a:latin typeface="Ubuntu Mono" panose="020B0509030602030204" pitchFamily="49" charset="0"/>
              </a:rPr>
              <a:t>work</a:t>
            </a:r>
            <a:r>
              <a:rPr lang="pl-PL" dirty="0">
                <a:latin typeface="Ubuntu Mono" panose="020B0509030602030204" pitchFamily="49" charset="0"/>
              </a:rPr>
              <a:t>)</a:t>
            </a:r>
          </a:p>
        </p:txBody>
      </p:sp>
      <p:pic>
        <p:nvPicPr>
          <p:cNvPr id="4" name="Obraz 7">
            <a:extLst>
              <a:ext uri="{FF2B5EF4-FFF2-40B4-BE49-F238E27FC236}">
                <a16:creationId xmlns:a16="http://schemas.microsoft.com/office/drawing/2014/main" id="{3825AA2D-241D-4361-BD3E-6FE4BF7F5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01336"/>
            <a:ext cx="1962183" cy="166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B909D-1F42-4966-AD7D-191756DB3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3" y="2228850"/>
            <a:ext cx="5627097" cy="3966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890A1-0FA2-4FB9-BD5A-8BE219BE0F56}"/>
              </a:ext>
            </a:extLst>
          </p:cNvPr>
          <p:cNvSpPr txBox="1"/>
          <p:nvPr/>
        </p:nvSpPr>
        <p:spPr>
          <a:xfrm>
            <a:off x="1361643" y="5272300"/>
            <a:ext cx="473435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E78C4-57C4-413D-A7A5-B79DFD428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8903" y="5272301"/>
            <a:ext cx="89274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pic>
        <p:nvPicPr>
          <p:cNvPr id="9" name="Obraz 4">
            <a:extLst>
              <a:ext uri="{FF2B5EF4-FFF2-40B4-BE49-F238E27FC236}">
                <a16:creationId xmlns:a16="http://schemas.microsoft.com/office/drawing/2014/main" id="{4758D179-83DC-4E23-A4CD-3AA848CB4FD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931" y="3619500"/>
            <a:ext cx="4519866" cy="8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19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VSTS </a:t>
            </a:r>
            <a:r>
              <a:rPr lang="pl-PL" dirty="0" err="1">
                <a:latin typeface="Ubuntu Mono" panose="020B0509030602030204" pitchFamily="49" charset="0"/>
              </a:rPr>
              <a:t>Releases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View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58EFEC-3ADC-4048-A64C-14FC9E24E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717" y="260058"/>
            <a:ext cx="1245045" cy="12878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4EEF81-CF03-441E-86E2-9C2FEE226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5755"/>
            <a:ext cx="12192000" cy="506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66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C4FA94-F0C7-4B14-8EDD-29F2D62B4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631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FAB1EC-27D2-470B-9CC8-379A469C2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050" y="3431971"/>
            <a:ext cx="9820275" cy="942932"/>
          </a:xfrm>
          <a:solidFill>
            <a:srgbClr val="000000">
              <a:alpha val="50196"/>
            </a:srgbClr>
          </a:solidFill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The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Azure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Registry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56D681-7648-4A3A-991C-F58C40EEC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51" y="285224"/>
            <a:ext cx="1512917" cy="128780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84FC744-5630-4C35-A2F2-8D44FD79C931}"/>
              </a:ext>
            </a:extLst>
          </p:cNvPr>
          <p:cNvSpPr txBox="1">
            <a:spLocks/>
          </p:cNvSpPr>
          <p:nvPr/>
        </p:nvSpPr>
        <p:spPr>
          <a:xfrm>
            <a:off x="1162049" y="2326331"/>
            <a:ext cx="9820275" cy="9764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ACR</a:t>
            </a:r>
          </a:p>
        </p:txBody>
      </p:sp>
    </p:spTree>
    <p:extLst>
      <p:ext uri="{BB962C8B-B14F-4D97-AF65-F5344CB8AC3E}">
        <p14:creationId xmlns:p14="http://schemas.microsoft.com/office/powerpoint/2010/main" val="249195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668F80-1B15-455E-BC7E-73FBE1F7F35E}"/>
              </a:ext>
            </a:extLst>
          </p:cNvPr>
          <p:cNvSpPr/>
          <p:nvPr/>
        </p:nvSpPr>
        <p:spPr>
          <a:xfrm>
            <a:off x="0" y="1504950"/>
            <a:ext cx="12192000" cy="4572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77304F-D422-490D-BE04-FBFA4B75D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504950"/>
            <a:ext cx="12191999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4B8BB3-C272-4EDF-A15A-93A744C0C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214" y="304800"/>
            <a:ext cx="1310879" cy="11158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2FA9FB-B99E-4F64-A991-327C94899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ACR </a:t>
            </a:r>
            <a:r>
              <a:rPr lang="pl-PL" dirty="0" err="1">
                <a:latin typeface="Ubuntu Mono" panose="020B0509030602030204" pitchFamily="49" charset="0"/>
              </a:rPr>
              <a:t>Availability</a:t>
            </a:r>
            <a:endParaRPr lang="pl-PL" dirty="0">
              <a:latin typeface="Ubuntu Mono" panose="020B0509030602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1DB861-1228-4319-B515-6F3BE6C315EA}"/>
              </a:ext>
            </a:extLst>
          </p:cNvPr>
          <p:cNvSpPr txBox="1">
            <a:spLocks/>
          </p:cNvSpPr>
          <p:nvPr/>
        </p:nvSpPr>
        <p:spPr>
          <a:xfrm>
            <a:off x="161925" y="6143625"/>
            <a:ext cx="3638550" cy="5524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latin typeface="Ubuntu Mono" panose="020B0509030602030204" pitchFamily="49" charset="0"/>
              </a:rPr>
              <a:t>GA </a:t>
            </a:r>
            <a:r>
              <a:rPr lang="pl-PL" sz="2800" dirty="0" err="1">
                <a:latin typeface="Ubuntu Mono" panose="020B0509030602030204" pitchFamily="49" charset="0"/>
              </a:rPr>
              <a:t>since</a:t>
            </a:r>
            <a:r>
              <a:rPr lang="pl-PL" sz="2800" dirty="0">
                <a:latin typeface="Ubuntu Mono" panose="020B0509030602030204" pitchFamily="49" charset="0"/>
              </a:rPr>
              <a:t> March 2017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F2BD24-10A4-4367-A069-DC63FA85F544}"/>
              </a:ext>
            </a:extLst>
          </p:cNvPr>
          <p:cNvSpPr/>
          <p:nvPr/>
        </p:nvSpPr>
        <p:spPr>
          <a:xfrm>
            <a:off x="9027319" y="3207544"/>
            <a:ext cx="140493" cy="1266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D7734C-3141-4B40-A1BB-08E3BDC32CAE}"/>
              </a:ext>
            </a:extLst>
          </p:cNvPr>
          <p:cNvSpPr/>
          <p:nvPr/>
        </p:nvSpPr>
        <p:spPr>
          <a:xfrm>
            <a:off x="9234488" y="3433763"/>
            <a:ext cx="140493" cy="1266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73F4DA-CDDD-4165-8A55-07F2E210E87C}"/>
              </a:ext>
            </a:extLst>
          </p:cNvPr>
          <p:cNvSpPr/>
          <p:nvPr/>
        </p:nvSpPr>
        <p:spPr>
          <a:xfrm>
            <a:off x="7772400" y="3693794"/>
            <a:ext cx="140493" cy="12668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455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4B8BB3-C272-4EDF-A15A-93A744C0C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214" y="304800"/>
            <a:ext cx="1310879" cy="111582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12FA9FB-B99E-4F64-A991-327C94899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ACR </a:t>
            </a:r>
            <a:r>
              <a:rPr lang="pl-PL" dirty="0" err="1">
                <a:latin typeface="Ubuntu Mono" panose="020B0509030602030204" pitchFamily="49" charset="0"/>
              </a:rPr>
              <a:t>Provisioning</a:t>
            </a:r>
            <a:r>
              <a:rPr lang="pl-PL" dirty="0">
                <a:latin typeface="Ubuntu Mono" panose="020B0509030602030204" pitchFamily="49" charset="0"/>
              </a:rPr>
              <a:t> (</a:t>
            </a:r>
            <a:r>
              <a:rPr lang="pl-PL" dirty="0" err="1">
                <a:latin typeface="Ubuntu Mono" panose="020B0509030602030204" pitchFamily="49" charset="0"/>
              </a:rPr>
              <a:t>azure</a:t>
            </a:r>
            <a:r>
              <a:rPr lang="pl-PL" dirty="0">
                <a:latin typeface="Ubuntu Mono" panose="020B0509030602030204" pitchFamily="49" charset="0"/>
              </a:rPr>
              <a:t>-cli)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365A89-D743-4ECB-B390-AAAF01E871CF}"/>
              </a:ext>
            </a:extLst>
          </p:cNvPr>
          <p:cNvSpPr txBox="1"/>
          <p:nvPr/>
        </p:nvSpPr>
        <p:spPr>
          <a:xfrm>
            <a:off x="1000125" y="2771775"/>
            <a:ext cx="97155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az</a:t>
            </a:r>
            <a:r>
              <a:rPr lang="pl-PL" dirty="0"/>
              <a:t> </a:t>
            </a:r>
            <a:r>
              <a:rPr lang="pl-PL" dirty="0" err="1"/>
              <a:t>group</a:t>
            </a:r>
            <a:r>
              <a:rPr lang="pl-PL" dirty="0"/>
              <a:t> </a:t>
            </a:r>
            <a:r>
              <a:rPr lang="pl-PL" dirty="0" err="1"/>
              <a:t>create</a:t>
            </a:r>
            <a:r>
              <a:rPr lang="pl-PL" dirty="0"/>
              <a:t> --</a:t>
            </a:r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b="1" dirty="0">
                <a:solidFill>
                  <a:srgbClr val="0070C0"/>
                </a:solidFill>
              </a:rPr>
              <a:t>{</a:t>
            </a:r>
            <a:r>
              <a:rPr lang="pl-PL" b="1" dirty="0" err="1">
                <a:solidFill>
                  <a:srgbClr val="0070C0"/>
                </a:solidFill>
              </a:rPr>
              <a:t>resource-group-name</a:t>
            </a:r>
            <a:r>
              <a:rPr lang="pl-PL" b="1" dirty="0">
                <a:solidFill>
                  <a:srgbClr val="0070C0"/>
                </a:solidFill>
              </a:rPr>
              <a:t>}</a:t>
            </a:r>
            <a:r>
              <a:rPr lang="pl-PL" dirty="0"/>
              <a:t> --</a:t>
            </a:r>
            <a:r>
              <a:rPr lang="pl-PL" dirty="0" err="1"/>
              <a:t>location</a:t>
            </a:r>
            <a:r>
              <a:rPr lang="pl-PL" dirty="0"/>
              <a:t> {</a:t>
            </a:r>
            <a:r>
              <a:rPr lang="pl-PL" dirty="0" err="1"/>
              <a:t>resource-group-location</a:t>
            </a:r>
            <a:r>
              <a:rPr lang="pl-PL" dirty="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az</a:t>
            </a:r>
            <a:r>
              <a:rPr lang="en-US" dirty="0"/>
              <a:t> storage account create --resource-group </a:t>
            </a:r>
            <a:r>
              <a:rPr lang="pl-PL" b="1" dirty="0">
                <a:solidFill>
                  <a:srgbClr val="0070C0"/>
                </a:solidFill>
              </a:rPr>
              <a:t>{</a:t>
            </a:r>
            <a:r>
              <a:rPr lang="pl-PL" b="1" dirty="0" err="1">
                <a:solidFill>
                  <a:srgbClr val="0070C0"/>
                </a:solidFill>
              </a:rPr>
              <a:t>resource-group-name</a:t>
            </a:r>
            <a:r>
              <a:rPr lang="pl-PL" b="1" dirty="0">
                <a:solidFill>
                  <a:srgbClr val="0070C0"/>
                </a:solidFill>
              </a:rPr>
              <a:t>}</a:t>
            </a:r>
            <a:r>
              <a:rPr lang="pl-PL" dirty="0"/>
              <a:t> --</a:t>
            </a:r>
            <a:r>
              <a:rPr lang="en-US" dirty="0"/>
              <a:t>name</a:t>
            </a:r>
            <a:r>
              <a:rPr lang="pl-PL" dirty="0"/>
              <a:t> </a:t>
            </a:r>
            <a:r>
              <a:rPr lang="pl-PL" b="1" dirty="0">
                <a:solidFill>
                  <a:srgbClr val="00B050"/>
                </a:solidFill>
              </a:rPr>
              <a:t>{</a:t>
            </a:r>
            <a:r>
              <a:rPr lang="pl-PL" b="1" dirty="0" err="1">
                <a:solidFill>
                  <a:srgbClr val="00B050"/>
                </a:solidFill>
              </a:rPr>
              <a:t>storage-account-name</a:t>
            </a:r>
            <a:r>
              <a:rPr lang="pl-PL" b="1" dirty="0">
                <a:solidFill>
                  <a:srgbClr val="00B050"/>
                </a:solidFill>
              </a:rPr>
              <a:t>}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--</a:t>
            </a:r>
            <a:r>
              <a:rPr lang="en-US" dirty="0" err="1"/>
              <a:t>sku</a:t>
            </a:r>
            <a:r>
              <a:rPr lang="en-US" dirty="0"/>
              <a:t> </a:t>
            </a:r>
            <a:r>
              <a:rPr lang="en-US" dirty="0" err="1"/>
              <a:t>Standard_LRS</a:t>
            </a:r>
            <a:endParaRPr lang="pl-P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az</a:t>
            </a:r>
            <a:r>
              <a:rPr lang="pl-PL" dirty="0"/>
              <a:t> </a:t>
            </a:r>
            <a:r>
              <a:rPr lang="pl-PL" dirty="0" err="1"/>
              <a:t>acr</a:t>
            </a:r>
            <a:r>
              <a:rPr lang="pl-PL" dirty="0"/>
              <a:t> </a:t>
            </a:r>
            <a:r>
              <a:rPr lang="pl-PL" dirty="0" err="1"/>
              <a:t>create</a:t>
            </a:r>
            <a:r>
              <a:rPr lang="pl-PL" dirty="0"/>
              <a:t> --</a:t>
            </a:r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b="1" dirty="0">
                <a:solidFill>
                  <a:srgbClr val="7030A0"/>
                </a:solidFill>
              </a:rPr>
              <a:t>{</a:t>
            </a:r>
            <a:r>
              <a:rPr lang="pl-PL" b="1" dirty="0" err="1">
                <a:solidFill>
                  <a:srgbClr val="7030A0"/>
                </a:solidFill>
              </a:rPr>
              <a:t>acr-name</a:t>
            </a:r>
            <a:r>
              <a:rPr lang="pl-PL" b="1" dirty="0">
                <a:solidFill>
                  <a:srgbClr val="7030A0"/>
                </a:solidFill>
              </a:rPr>
              <a:t>} </a:t>
            </a:r>
            <a:r>
              <a:rPr lang="pl-PL" dirty="0"/>
              <a:t>--</a:t>
            </a:r>
            <a:r>
              <a:rPr lang="pl-PL" dirty="0" err="1"/>
              <a:t>resource-group</a:t>
            </a:r>
            <a:r>
              <a:rPr lang="pl-PL" dirty="0"/>
              <a:t> </a:t>
            </a:r>
            <a:r>
              <a:rPr lang="pl-PL" b="1" dirty="0">
                <a:solidFill>
                  <a:srgbClr val="0070C0"/>
                </a:solidFill>
              </a:rPr>
              <a:t>{</a:t>
            </a:r>
            <a:r>
              <a:rPr lang="pl-PL" b="1" dirty="0" err="1">
                <a:solidFill>
                  <a:srgbClr val="0070C0"/>
                </a:solidFill>
              </a:rPr>
              <a:t>resource-group-name</a:t>
            </a:r>
            <a:r>
              <a:rPr lang="pl-PL" b="1" dirty="0">
                <a:solidFill>
                  <a:srgbClr val="0070C0"/>
                </a:solidFill>
              </a:rPr>
              <a:t>} </a:t>
            </a:r>
            <a:r>
              <a:rPr lang="pl-PL" dirty="0"/>
              <a:t>--</a:t>
            </a:r>
            <a:r>
              <a:rPr lang="pl-PL" dirty="0" err="1"/>
              <a:t>sku</a:t>
            </a:r>
            <a:r>
              <a:rPr lang="pl-PL" dirty="0"/>
              <a:t> Basic --admin-</a:t>
            </a:r>
            <a:r>
              <a:rPr lang="pl-PL" dirty="0" err="1"/>
              <a:t>enabled</a:t>
            </a:r>
            <a:r>
              <a:rPr lang="pl-PL" dirty="0"/>
              <a:t> </a:t>
            </a:r>
            <a:r>
              <a:rPr lang="pl-PL" dirty="0" err="1"/>
              <a:t>true</a:t>
            </a:r>
            <a:r>
              <a:rPr lang="pl-PL" dirty="0"/>
              <a:t> --</a:t>
            </a:r>
            <a:r>
              <a:rPr lang="pl-PL" dirty="0" err="1"/>
              <a:t>storage-account-name</a:t>
            </a:r>
            <a:r>
              <a:rPr lang="pl-PL" dirty="0"/>
              <a:t> </a:t>
            </a:r>
            <a:r>
              <a:rPr lang="pl-PL" b="1" dirty="0">
                <a:solidFill>
                  <a:srgbClr val="00B050"/>
                </a:solidFill>
              </a:rPr>
              <a:t>{</a:t>
            </a:r>
            <a:r>
              <a:rPr lang="pl-PL" b="1" dirty="0" err="1">
                <a:solidFill>
                  <a:srgbClr val="00B050"/>
                </a:solidFill>
              </a:rPr>
              <a:t>storage-account-name</a:t>
            </a:r>
            <a:r>
              <a:rPr lang="pl-PL" b="1" dirty="0">
                <a:solidFill>
                  <a:srgbClr val="00B050"/>
                </a:solidFill>
              </a:rPr>
              <a:t>}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24B3B4-03C3-4C82-9E4B-729EC47427D7}"/>
              </a:ext>
            </a:extLst>
          </p:cNvPr>
          <p:cNvSpPr txBox="1">
            <a:spLocks/>
          </p:cNvSpPr>
          <p:nvPr/>
        </p:nvSpPr>
        <p:spPr>
          <a:xfrm>
            <a:off x="838200" y="5734050"/>
            <a:ext cx="10515600" cy="71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dirty="0" err="1">
                <a:latin typeface="Ubuntu Mono" panose="020B0509030602030204" pitchFamily="49" charset="0"/>
              </a:rPr>
              <a:t>Result</a:t>
            </a:r>
            <a:r>
              <a:rPr lang="pl-PL" sz="3600" dirty="0">
                <a:latin typeface="Ubuntu Mono" panose="020B0509030602030204" pitchFamily="49" charset="0"/>
              </a:rPr>
              <a:t>: </a:t>
            </a:r>
            <a:r>
              <a:rPr lang="pl-PL" sz="3600" b="1" dirty="0">
                <a:solidFill>
                  <a:srgbClr val="7030A0"/>
                </a:solidFill>
                <a:latin typeface="Ubuntu Mono" panose="020B0509030602030204" pitchFamily="49" charset="0"/>
              </a:rPr>
              <a:t>{</a:t>
            </a:r>
            <a:r>
              <a:rPr lang="pl-PL" sz="3600" b="1" dirty="0" err="1">
                <a:solidFill>
                  <a:srgbClr val="7030A0"/>
                </a:solidFill>
                <a:latin typeface="Ubuntu Mono" panose="020B0509030602030204" pitchFamily="49" charset="0"/>
              </a:rPr>
              <a:t>acr-name</a:t>
            </a:r>
            <a:r>
              <a:rPr lang="pl-PL" sz="3600" b="1" dirty="0">
                <a:solidFill>
                  <a:srgbClr val="7030A0"/>
                </a:solidFill>
                <a:latin typeface="Ubuntu Mono" panose="020B0509030602030204" pitchFamily="49" charset="0"/>
              </a:rPr>
              <a:t>}</a:t>
            </a:r>
            <a:r>
              <a:rPr lang="pl-PL" sz="3600" dirty="0">
                <a:latin typeface="Ubuntu Mono" panose="020B0509030602030204" pitchFamily="49" charset="0"/>
              </a:rPr>
              <a:t>.azurecr.io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6F1578-8F3E-4FA3-9A10-B0D04090D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43" y="4551812"/>
            <a:ext cx="923963" cy="8026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EAD31F3-71BA-4788-8DEE-98581890EDC2}"/>
              </a:ext>
            </a:extLst>
          </p:cNvPr>
          <p:cNvSpPr txBox="1">
            <a:spLocks/>
          </p:cNvSpPr>
          <p:nvPr/>
        </p:nvSpPr>
        <p:spPr>
          <a:xfrm>
            <a:off x="1704975" y="4611052"/>
            <a:ext cx="6086475" cy="719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Keep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your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ACR in the same region, </a:t>
            </a:r>
          </a:p>
          <a:p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as 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your</a:t>
            </a:r>
            <a:r>
              <a:rPr lang="pl-PL" sz="3600" b="1" dirty="0">
                <a:solidFill>
                  <a:srgbClr val="C00000"/>
                </a:solidFill>
                <a:latin typeface="Ubuntu Mono" panose="020B0509030602030204" pitchFamily="49" charset="0"/>
              </a:rPr>
              <a:t> </a:t>
            </a:r>
            <a:r>
              <a:rPr lang="pl-PL" sz="3600" b="1" dirty="0" err="1">
                <a:solidFill>
                  <a:srgbClr val="C00000"/>
                </a:solidFill>
                <a:latin typeface="Ubuntu Mono" panose="020B0509030602030204" pitchFamily="49" charset="0"/>
              </a:rPr>
              <a:t>deployments</a:t>
            </a:r>
            <a:endParaRPr lang="pl-PL" sz="3600" b="1" dirty="0">
              <a:solidFill>
                <a:srgbClr val="C00000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37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Let’s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see</a:t>
            </a:r>
            <a:r>
              <a:rPr lang="pl-PL" dirty="0">
                <a:latin typeface="Ubuntu Mono" panose="020B0509030602030204" pitchFamily="49" charset="0"/>
              </a:rPr>
              <a:t> the ACR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55AFC-C611-4FE3-B63C-AA51ED5F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49" y="214278"/>
            <a:ext cx="1246666" cy="14247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64E58-6A15-467F-8B38-658A0F7395BB}"/>
              </a:ext>
            </a:extLst>
          </p:cNvPr>
          <p:cNvSpPr txBox="1">
            <a:spLocks/>
          </p:cNvSpPr>
          <p:nvPr/>
        </p:nvSpPr>
        <p:spPr>
          <a:xfrm>
            <a:off x="5241894" y="3012150"/>
            <a:ext cx="1708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000" dirty="0">
                <a:latin typeface="Ubuntu Mono" panose="020B0509030602030204" pitchFamily="49" charset="0"/>
              </a:rPr>
              <a:t>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93B4BA-CD1A-4012-9D6E-F29403F6F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914" y="469992"/>
            <a:ext cx="1310879" cy="111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65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4F57DB-172F-4739-B295-627A689A0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6F6D5-4C0D-4297-BAF9-85DF0F0E3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3475"/>
            <a:ext cx="9144000" cy="976488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Azure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E52EF-C21E-4D2C-AAB0-E4F399E26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03518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</a:pPr>
            <a:r>
              <a:rPr lang="pl-PL" sz="6000" dirty="0" err="1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Container-Cabable</a:t>
            </a:r>
            <a:r>
              <a:rPr lang="pl-PL" sz="60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 Services</a:t>
            </a:r>
          </a:p>
        </p:txBody>
      </p:sp>
    </p:spTree>
    <p:extLst>
      <p:ext uri="{BB962C8B-B14F-4D97-AF65-F5344CB8AC3E}">
        <p14:creationId xmlns:p14="http://schemas.microsoft.com/office/powerpoint/2010/main" val="2415782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What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are</a:t>
            </a:r>
            <a:r>
              <a:rPr lang="pl-PL" dirty="0">
                <a:latin typeface="Ubuntu Mono" panose="020B0509030602030204" pitchFamily="49" charset="0"/>
              </a:rPr>
              <a:t> the </a:t>
            </a:r>
            <a:r>
              <a:rPr lang="pl-PL" dirty="0" err="1">
                <a:latin typeface="Ubuntu Mono" panose="020B0509030602030204" pitchFamily="49" charset="0"/>
              </a:rPr>
              <a:t>container-enabled</a:t>
            </a:r>
            <a:br>
              <a:rPr lang="pl-PL" dirty="0">
                <a:latin typeface="Ubuntu Mono" panose="020B0509030602030204" pitchFamily="49" charset="0"/>
              </a:rPr>
            </a:br>
            <a:r>
              <a:rPr lang="pl-PL" dirty="0">
                <a:latin typeface="Ubuntu Mono" panose="020B0509030602030204" pitchFamily="49" charset="0"/>
              </a:rPr>
              <a:t>services in </a:t>
            </a:r>
            <a:r>
              <a:rPr lang="pl-PL" dirty="0" err="1">
                <a:latin typeface="Ubuntu Mono" panose="020B0509030602030204" pitchFamily="49" charset="0"/>
              </a:rPr>
              <a:t>Azure</a:t>
            </a:r>
            <a:r>
              <a:rPr lang="pl-PL" dirty="0">
                <a:latin typeface="Ubuntu Mono" panose="020B0509030602030204" pitchFamily="49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6C6ED-F286-449E-9E3E-8ADDB6FB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337" y="560719"/>
            <a:ext cx="1253075" cy="9343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1F7674-D4A7-48F7-916A-F06F145C712C}"/>
              </a:ext>
            </a:extLst>
          </p:cNvPr>
          <p:cNvSpPr txBox="1"/>
          <p:nvPr/>
        </p:nvSpPr>
        <p:spPr>
          <a:xfrm>
            <a:off x="2340053" y="2401388"/>
            <a:ext cx="373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Ubuntu Mono" panose="020B0509030602030204" pitchFamily="49" charset="0"/>
              </a:rPr>
              <a:t>Azure</a:t>
            </a:r>
            <a:r>
              <a:rPr lang="pl-PL" sz="2800" dirty="0">
                <a:latin typeface="Ubuntu Mono" panose="020B0509030602030204" pitchFamily="49" charset="0"/>
              </a:rPr>
              <a:t> </a:t>
            </a:r>
            <a:r>
              <a:rPr lang="pl-PL" sz="2800" dirty="0" err="1">
                <a:latin typeface="Ubuntu Mono" panose="020B0509030602030204" pitchFamily="49" charset="0"/>
              </a:rPr>
              <a:t>AppService</a:t>
            </a:r>
            <a:r>
              <a:rPr lang="pl-PL" sz="2800" dirty="0">
                <a:latin typeface="Ubuntu Mono" panose="020B0509030602030204" pitchFamily="49" charset="0"/>
              </a:rPr>
              <a:t>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70E24-87C3-4DB7-B4AC-C33E2A480383}"/>
              </a:ext>
            </a:extLst>
          </p:cNvPr>
          <p:cNvSpPr txBox="1"/>
          <p:nvPr/>
        </p:nvSpPr>
        <p:spPr>
          <a:xfrm>
            <a:off x="2340053" y="5396734"/>
            <a:ext cx="478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Ubuntu Mono" panose="020B0509030602030204" pitchFamily="49" charset="0"/>
              </a:rPr>
              <a:t>Azure</a:t>
            </a:r>
            <a:r>
              <a:rPr lang="pl-PL" sz="2800" dirty="0">
                <a:latin typeface="Ubuntu Mono" panose="020B0509030602030204" pitchFamily="49" charset="0"/>
              </a:rPr>
              <a:t> </a:t>
            </a:r>
            <a:r>
              <a:rPr lang="pl-PL" sz="2800" dirty="0" err="1">
                <a:latin typeface="Ubuntu Mono" panose="020B0509030602030204" pitchFamily="49" charset="0"/>
              </a:rPr>
              <a:t>Container</a:t>
            </a:r>
            <a:r>
              <a:rPr lang="pl-PL" sz="2800" dirty="0">
                <a:latin typeface="Ubuntu Mono" panose="020B0509030602030204" pitchFamily="49" charset="0"/>
              </a:rPr>
              <a:t> </a:t>
            </a:r>
            <a:r>
              <a:rPr lang="pl-PL" sz="2800" dirty="0" err="1">
                <a:latin typeface="Ubuntu Mono" panose="020B0509030602030204" pitchFamily="49" charset="0"/>
              </a:rPr>
              <a:t>Instances</a:t>
            </a:r>
            <a:endParaRPr lang="pl-PL" sz="2800" dirty="0">
              <a:latin typeface="Ubuntu Mono" panose="020B0509030602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C0D269-B473-4143-9B85-E03FD9F2D4D3}"/>
              </a:ext>
            </a:extLst>
          </p:cNvPr>
          <p:cNvSpPr txBox="1"/>
          <p:nvPr/>
        </p:nvSpPr>
        <p:spPr>
          <a:xfrm>
            <a:off x="2340053" y="3416050"/>
            <a:ext cx="478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Ubuntu Mono" panose="020B0509030602030204" pitchFamily="49" charset="0"/>
              </a:rPr>
              <a:t>Azure</a:t>
            </a:r>
            <a:r>
              <a:rPr lang="pl-PL" sz="2800" dirty="0">
                <a:latin typeface="Ubuntu Mono" panose="020B0509030602030204" pitchFamily="49" charset="0"/>
              </a:rPr>
              <a:t> Service </a:t>
            </a:r>
            <a:r>
              <a:rPr lang="pl-PL" sz="2800" dirty="0" err="1">
                <a:latin typeface="Ubuntu Mono" panose="020B0509030602030204" pitchFamily="49" charset="0"/>
              </a:rPr>
              <a:t>Fabric</a:t>
            </a:r>
            <a:endParaRPr lang="pl-PL" sz="2800" dirty="0">
              <a:latin typeface="Ubuntu Mono" panose="020B0509030602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C55D2-CFB1-4CDE-9254-73B80BA36EAD}"/>
              </a:ext>
            </a:extLst>
          </p:cNvPr>
          <p:cNvSpPr txBox="1"/>
          <p:nvPr/>
        </p:nvSpPr>
        <p:spPr>
          <a:xfrm>
            <a:off x="2312542" y="4425091"/>
            <a:ext cx="4781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Ubuntu Mono" panose="020B0509030602030204" pitchFamily="49" charset="0"/>
              </a:rPr>
              <a:t>Azure</a:t>
            </a:r>
            <a:r>
              <a:rPr lang="pl-PL" sz="2800" dirty="0">
                <a:latin typeface="Ubuntu Mono" panose="020B0509030602030204" pitchFamily="49" charset="0"/>
              </a:rPr>
              <a:t> </a:t>
            </a:r>
            <a:r>
              <a:rPr lang="pl-PL" sz="2800" dirty="0" err="1">
                <a:latin typeface="Ubuntu Mono" panose="020B0509030602030204" pitchFamily="49" charset="0"/>
              </a:rPr>
              <a:t>Container</a:t>
            </a:r>
            <a:r>
              <a:rPr lang="pl-PL" sz="2800" dirty="0">
                <a:latin typeface="Ubuntu Mono" panose="020B0509030602030204" pitchFamily="49" charset="0"/>
              </a:rPr>
              <a:t> Service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23040B-3935-4D8B-9538-C129314D0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701" y="4425091"/>
            <a:ext cx="974921" cy="746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F36BF8-1896-4E6A-A263-AEE3C2930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7981" y="3306393"/>
            <a:ext cx="928360" cy="92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448BC8-D894-4CC2-A59D-51F1726B9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99" y="5396734"/>
            <a:ext cx="1334524" cy="700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AD53B6-BEFC-4708-8BB4-367F976A1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182" y="2275018"/>
            <a:ext cx="775960" cy="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2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So</a:t>
            </a:r>
            <a:r>
              <a:rPr lang="pl-PL" dirty="0">
                <a:latin typeface="Ubuntu Mono" panose="020B0509030602030204" pitchFamily="49" charset="0"/>
              </a:rPr>
              <a:t>.. </a:t>
            </a:r>
            <a:r>
              <a:rPr lang="pl-PL" dirty="0" err="1">
                <a:latin typeface="Ubuntu Mono" panose="020B0509030602030204" pitchFamily="49" charset="0"/>
              </a:rPr>
              <a:t>What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are</a:t>
            </a:r>
            <a:r>
              <a:rPr lang="pl-PL" dirty="0">
                <a:latin typeface="Ubuntu Mono" panose="020B0509030602030204" pitchFamily="49" charset="0"/>
              </a:rPr>
              <a:t> we </a:t>
            </a:r>
            <a:r>
              <a:rPr lang="pl-PL" dirty="0" err="1">
                <a:latin typeface="Ubuntu Mono" panose="020B0509030602030204" pitchFamily="49" charset="0"/>
              </a:rPr>
              <a:t>going</a:t>
            </a:r>
            <a:r>
              <a:rPr lang="pl-PL" dirty="0">
                <a:latin typeface="Ubuntu Mono" panose="020B0509030602030204" pitchFamily="49" charset="0"/>
              </a:rPr>
              <a:t> to do </a:t>
            </a:r>
            <a:r>
              <a:rPr lang="pl-PL" dirty="0" err="1">
                <a:latin typeface="Ubuntu Mono" panose="020B0509030602030204" pitchFamily="49" charset="0"/>
              </a:rPr>
              <a:t>next</a:t>
            </a:r>
            <a:r>
              <a:rPr lang="pl-PL" dirty="0">
                <a:latin typeface="Ubuntu Mono" panose="020B0509030602030204" pitchFamily="49" charset="0"/>
              </a:rPr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6C6ED-F286-449E-9E3E-8ADDB6FB3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337" y="560719"/>
            <a:ext cx="1253075" cy="9343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23040B-3935-4D8B-9538-C129314D0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832" y="2599018"/>
            <a:ext cx="974921" cy="7465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F36BF8-1896-4E6A-A263-AEE3C2930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363" y="3679876"/>
            <a:ext cx="928360" cy="928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448BC8-D894-4CC2-A59D-51F1726B99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030" y="5316360"/>
            <a:ext cx="1334524" cy="700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AD53B6-BEFC-4708-8BB4-367F976A16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863" y="1594873"/>
            <a:ext cx="775960" cy="775960"/>
          </a:xfrm>
          <a:prstGeom prst="rect">
            <a:avLst/>
          </a:prstGeom>
        </p:spPr>
      </p:pic>
      <p:pic>
        <p:nvPicPr>
          <p:cNvPr id="13" name="Picture 12" descr="Our Code">
            <a:extLst>
              <a:ext uri="{FF2B5EF4-FFF2-40B4-BE49-F238E27FC236}">
                <a16:creationId xmlns:a16="http://schemas.microsoft.com/office/drawing/2014/main" id="{78ACB913-C4D0-4976-B628-E5D4750B7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12" y="1629940"/>
            <a:ext cx="1518965" cy="13652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A09608-A8F0-423E-8209-684FDD8444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240" y="1668680"/>
            <a:ext cx="1245045" cy="1287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6BC8D-772B-4FFF-B889-647BD9BFD4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10" y="2983838"/>
            <a:ext cx="1310879" cy="11158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3C3002-0178-4276-B812-9C71B47250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5183" y="2002575"/>
            <a:ext cx="1030812" cy="60241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812120-DB29-4FCB-951E-63172773962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003677" y="2312582"/>
            <a:ext cx="519563" cy="0"/>
          </a:xfrm>
          <a:prstGeom prst="line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4AAB92-842C-4B57-BA1A-44C509D2BBC4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>
            <a:off x="3768285" y="2312582"/>
            <a:ext cx="1039125" cy="12291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B7A30B-4DD6-470D-A976-4B8C1858788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6118289" y="1982853"/>
            <a:ext cx="1875574" cy="15588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2A4E460-28C5-41E4-B970-1EBCAE32C384}"/>
              </a:ext>
            </a:extLst>
          </p:cNvPr>
          <p:cNvCxnSpPr>
            <a:stCxn id="15" idx="3"/>
            <a:endCxn id="11" idx="1"/>
          </p:cNvCxnSpPr>
          <p:nvPr/>
        </p:nvCxnSpPr>
        <p:spPr>
          <a:xfrm>
            <a:off x="6118289" y="3541752"/>
            <a:ext cx="1854074" cy="6025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28FEED2-139E-4F8A-9E91-A20E0860734F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 flipV="1">
            <a:off x="6118289" y="2972292"/>
            <a:ext cx="1862543" cy="5694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7B3351-C8FB-48AE-8536-7ED776690C2C}"/>
              </a:ext>
            </a:extLst>
          </p:cNvPr>
          <p:cNvCxnSpPr>
            <a:cxnSpLocks/>
            <a:stCxn id="15" idx="3"/>
            <a:endCxn id="12" idx="0"/>
          </p:cNvCxnSpPr>
          <p:nvPr/>
        </p:nvCxnSpPr>
        <p:spPr>
          <a:xfrm>
            <a:off x="6118289" y="3541752"/>
            <a:ext cx="2350003" cy="17746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B3888B74-48B9-4B31-93F5-B70F419916AC}"/>
              </a:ext>
            </a:extLst>
          </p:cNvPr>
          <p:cNvSpPr txBox="1">
            <a:spLocks/>
          </p:cNvSpPr>
          <p:nvPr/>
        </p:nvSpPr>
        <p:spPr>
          <a:xfrm>
            <a:off x="825222" y="2984730"/>
            <a:ext cx="819745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 err="1">
                <a:latin typeface="Ubuntu Mono" panose="020B0509030602030204" pitchFamily="49" charset="0"/>
              </a:rPr>
              <a:t>Code</a:t>
            </a:r>
            <a:endParaRPr lang="pl-PL" sz="2400" dirty="0">
              <a:latin typeface="Ubuntu Mono" panose="020B0509030602030204" pitchFamily="49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1EDDAE46-9FAB-46F2-9603-5901B69218AD}"/>
              </a:ext>
            </a:extLst>
          </p:cNvPr>
          <p:cNvSpPr txBox="1">
            <a:spLocks/>
          </p:cNvSpPr>
          <p:nvPr/>
        </p:nvSpPr>
        <p:spPr>
          <a:xfrm>
            <a:off x="2741800" y="2934678"/>
            <a:ext cx="819745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latin typeface="Ubuntu Mono" panose="020B0509030602030204" pitchFamily="49" charset="0"/>
              </a:rPr>
              <a:t>VSTS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66A6D7-9F33-40AE-900B-B3F78BDE35DA}"/>
              </a:ext>
            </a:extLst>
          </p:cNvPr>
          <p:cNvSpPr txBox="1">
            <a:spLocks/>
          </p:cNvSpPr>
          <p:nvPr/>
        </p:nvSpPr>
        <p:spPr>
          <a:xfrm>
            <a:off x="3586644" y="4154848"/>
            <a:ext cx="3899512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>
                <a:latin typeface="Ubuntu Mono" panose="020B0509030602030204" pitchFamily="49" charset="0"/>
              </a:rPr>
              <a:t>ACR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B98B821-3143-4A17-8FD6-3BDCAEF681A8}"/>
              </a:ext>
            </a:extLst>
          </p:cNvPr>
          <p:cNvSpPr txBox="1">
            <a:spLocks/>
          </p:cNvSpPr>
          <p:nvPr/>
        </p:nvSpPr>
        <p:spPr>
          <a:xfrm>
            <a:off x="9003002" y="1742356"/>
            <a:ext cx="2662768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 err="1">
                <a:latin typeface="Ubuntu Mono" panose="020B0509030602030204" pitchFamily="49" charset="0"/>
              </a:rPr>
              <a:t>AppService</a:t>
            </a:r>
            <a:endParaRPr lang="pl-PL" sz="2400" dirty="0">
              <a:latin typeface="Ubuntu Mono" panose="020B0509030602030204" pitchFamily="49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5419DF5-B5EC-4CB5-8469-7AF816FA829C}"/>
              </a:ext>
            </a:extLst>
          </p:cNvPr>
          <p:cNvSpPr txBox="1">
            <a:spLocks/>
          </p:cNvSpPr>
          <p:nvPr/>
        </p:nvSpPr>
        <p:spPr>
          <a:xfrm>
            <a:off x="9032212" y="2653458"/>
            <a:ext cx="691187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latin typeface="Ubuntu Mono" panose="020B0509030602030204" pitchFamily="49" charset="0"/>
              </a:rPr>
              <a:t>ACS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118C115-546B-456A-864E-02A43B7A0C56}"/>
              </a:ext>
            </a:extLst>
          </p:cNvPr>
          <p:cNvSpPr txBox="1">
            <a:spLocks/>
          </p:cNvSpPr>
          <p:nvPr/>
        </p:nvSpPr>
        <p:spPr>
          <a:xfrm>
            <a:off x="9032212" y="3833484"/>
            <a:ext cx="691187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latin typeface="Ubuntu Mono" panose="020B0509030602030204" pitchFamily="49" charset="0"/>
              </a:rPr>
              <a:t>ASF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260EFB0-E916-480C-9ACD-174756E9EEC1}"/>
              </a:ext>
            </a:extLst>
          </p:cNvPr>
          <p:cNvSpPr txBox="1">
            <a:spLocks/>
          </p:cNvSpPr>
          <p:nvPr/>
        </p:nvSpPr>
        <p:spPr>
          <a:xfrm>
            <a:off x="9051795" y="5368028"/>
            <a:ext cx="652019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latin typeface="Ubuntu Mono" panose="020B0509030602030204" pitchFamily="49" charset="0"/>
              </a:rPr>
              <a:t>ACI</a:t>
            </a:r>
          </a:p>
        </p:txBody>
      </p:sp>
    </p:spTree>
    <p:extLst>
      <p:ext uri="{BB962C8B-B14F-4D97-AF65-F5344CB8AC3E}">
        <p14:creationId xmlns:p14="http://schemas.microsoft.com/office/powerpoint/2010/main" val="188368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/>
      <p:bldP spid="24" grpId="0"/>
      <p:bldP spid="26" grpId="0"/>
      <p:bldP spid="26" grpId="1"/>
      <p:bldP spid="28" grpId="0"/>
      <p:bldP spid="31" grpId="0"/>
      <p:bldP spid="31" grpId="1"/>
      <p:bldP spid="33" grpId="0"/>
      <p:bldP spid="3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D1452B-4C2C-490D-9E99-197BB3220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76F6D5-4C0D-4297-BAF9-85DF0F0E3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3475"/>
            <a:ext cx="9144000" cy="976488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ACS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E52EF-C21E-4D2C-AAB0-E4F399E269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003518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spcBef>
                <a:spcPct val="0"/>
              </a:spcBef>
            </a:pPr>
            <a:r>
              <a:rPr lang="pl-PL" sz="60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The </a:t>
            </a:r>
            <a:r>
              <a:rPr lang="pl-PL" sz="6000" dirty="0" err="1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Azure</a:t>
            </a:r>
            <a:r>
              <a:rPr lang="pl-PL" sz="60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 </a:t>
            </a:r>
            <a:r>
              <a:rPr lang="pl-PL" sz="6000" dirty="0" err="1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Container</a:t>
            </a:r>
            <a:r>
              <a:rPr lang="pl-PL" sz="60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 Service</a:t>
            </a:r>
          </a:p>
        </p:txBody>
      </p:sp>
    </p:spTree>
    <p:extLst>
      <p:ext uri="{BB962C8B-B14F-4D97-AF65-F5344CB8AC3E}">
        <p14:creationId xmlns:p14="http://schemas.microsoft.com/office/powerpoint/2010/main" val="220783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The </a:t>
            </a:r>
            <a:r>
              <a:rPr lang="pl-PL" dirty="0" err="1">
                <a:latin typeface="Ubuntu Mono" panose="020B0509030602030204" pitchFamily="49" charset="0"/>
              </a:rPr>
              <a:t>key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players</a:t>
            </a:r>
            <a:r>
              <a:rPr lang="pl-PL" dirty="0">
                <a:latin typeface="Ubuntu Mono" panose="020B0509030602030204" pitchFamily="49" charset="0"/>
              </a:rPr>
              <a:t> in ACS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B77D1-FCAF-4511-B26B-E9543B51F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20" y="281031"/>
            <a:ext cx="1858935" cy="14234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827759-754E-4C54-9893-2B4495780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732" y="2642517"/>
            <a:ext cx="3086152" cy="25837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49FD17-2842-4AE9-9829-90AE2CF31D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17" y="2394391"/>
            <a:ext cx="2292565" cy="2774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357E27-A092-4536-B108-8BAE69AA3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226" y="4199918"/>
            <a:ext cx="1220578" cy="1299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D313AB-D97B-4B8F-897F-649BAB65B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4962" y="2642517"/>
            <a:ext cx="2714612" cy="22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About</a:t>
            </a:r>
            <a:r>
              <a:rPr lang="pl-PL" dirty="0">
                <a:latin typeface="Ubuntu Mono" panose="020B0509030602030204" pitchFamily="49" charset="0"/>
              </a:rPr>
              <a:t> me (</a:t>
            </a:r>
            <a:r>
              <a:rPr lang="pl-PL" dirty="0" err="1">
                <a:latin typeface="Ubuntu Mono" panose="020B0509030602030204" pitchFamily="49" charset="0"/>
              </a:rPr>
              <a:t>tech</a:t>
            </a:r>
            <a:r>
              <a:rPr lang="pl-PL" dirty="0">
                <a:latin typeface="Ubuntu Mono" panose="020B0509030602030204" pitchFamily="49" charset="0"/>
              </a:rPr>
              <a:t>)</a:t>
            </a:r>
          </a:p>
        </p:txBody>
      </p:sp>
      <p:pic>
        <p:nvPicPr>
          <p:cNvPr id="4" name="Obraz 7">
            <a:extLst>
              <a:ext uri="{FF2B5EF4-FFF2-40B4-BE49-F238E27FC236}">
                <a16:creationId xmlns:a16="http://schemas.microsoft.com/office/drawing/2014/main" id="{3825AA2D-241D-4361-BD3E-6FE4BF7F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01336"/>
            <a:ext cx="1962183" cy="166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B909D-1F42-4966-AD7D-191756DB3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3" y="2228850"/>
            <a:ext cx="5627097" cy="3966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890A1-0FA2-4FB9-BD5A-8BE219BE0F56}"/>
              </a:ext>
            </a:extLst>
          </p:cNvPr>
          <p:cNvSpPr txBox="1"/>
          <p:nvPr/>
        </p:nvSpPr>
        <p:spPr>
          <a:xfrm>
            <a:off x="1361643" y="5272300"/>
            <a:ext cx="473435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E78C4-57C4-413D-A7A5-B79DFD428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8903" y="5272301"/>
            <a:ext cx="89274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078391-553F-41FB-935D-795114460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8949" y="2080778"/>
            <a:ext cx="1531700" cy="1287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19DF0-9B3C-4B09-ACDB-A37C1ABF0E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805" y="2080777"/>
            <a:ext cx="1245045" cy="1287804"/>
          </a:xfrm>
          <a:prstGeom prst="rect">
            <a:avLst/>
          </a:prstGeom>
        </p:spPr>
      </p:pic>
      <p:pic>
        <p:nvPicPr>
          <p:cNvPr id="15" name="Obraz 12">
            <a:extLst>
              <a:ext uri="{FF2B5EF4-FFF2-40B4-BE49-F238E27FC236}">
                <a16:creationId xmlns:a16="http://schemas.microsoft.com/office/drawing/2014/main" id="{02197399-B05A-4F04-A986-B78A6070FD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3570" y="4802308"/>
            <a:ext cx="3595997" cy="1016088"/>
          </a:xfrm>
          <a:prstGeom prst="rect">
            <a:avLst/>
          </a:prstGeom>
        </p:spPr>
      </p:pic>
      <p:pic>
        <p:nvPicPr>
          <p:cNvPr id="16" name="Obraz 17">
            <a:extLst>
              <a:ext uri="{FF2B5EF4-FFF2-40B4-BE49-F238E27FC236}">
                <a16:creationId xmlns:a16="http://schemas.microsoft.com/office/drawing/2014/main" id="{69159EFD-3A7F-4FCA-B4D1-8B6A4602C0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6107" y="2198271"/>
            <a:ext cx="1423086" cy="1037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296EF1-0548-420B-BE00-8BEEA1C709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2025" y="5757096"/>
            <a:ext cx="928360" cy="928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89E6C6-600D-4F75-8DC5-D8EDFD8E13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85" y="3467667"/>
            <a:ext cx="1367344" cy="13673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686C47-526E-4432-9483-D8D38FD80F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803" y="2356803"/>
            <a:ext cx="1695450" cy="1695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04913E-16BC-4F92-81FF-3BA2721317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030" y="3687343"/>
            <a:ext cx="1253075" cy="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65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ACS/Kubernetes </a:t>
            </a:r>
            <a:r>
              <a:rPr lang="pl-PL" dirty="0" err="1">
                <a:latin typeface="Ubuntu Mono" panose="020B0509030602030204" pitchFamily="49" charset="0"/>
              </a:rPr>
              <a:t>Prequisite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br>
              <a:rPr lang="pl-PL" dirty="0">
                <a:latin typeface="Ubuntu Mono" panose="020B0509030602030204" pitchFamily="49" charset="0"/>
              </a:rPr>
            </a:br>
            <a:r>
              <a:rPr lang="pl-PL" dirty="0">
                <a:latin typeface="Ubuntu Mono" panose="020B0509030602030204" pitchFamily="49" charset="0"/>
              </a:rPr>
              <a:t>(service principal)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B77D1-FCAF-4511-B26B-E9543B51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020" y="281031"/>
            <a:ext cx="1858935" cy="1423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CFEFB2-3E29-4572-99B2-D9FB66556A72}"/>
              </a:ext>
            </a:extLst>
          </p:cNvPr>
          <p:cNvSpPr txBox="1"/>
          <p:nvPr/>
        </p:nvSpPr>
        <p:spPr>
          <a:xfrm>
            <a:off x="923925" y="3486150"/>
            <a:ext cx="1055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Ubuntu Mono" panose="020B0509030602030204" pitchFamily="49" charset="0"/>
              </a:rPr>
              <a:t>az</a:t>
            </a:r>
            <a:r>
              <a:rPr lang="en-US" dirty="0">
                <a:latin typeface="Ubuntu Mono" panose="020B0509030602030204" pitchFamily="49" charset="0"/>
              </a:rPr>
              <a:t> ad </a:t>
            </a:r>
            <a:r>
              <a:rPr lang="en-US" dirty="0" err="1">
                <a:latin typeface="Ubuntu Mono" panose="020B0509030602030204" pitchFamily="49" charset="0"/>
              </a:rPr>
              <a:t>sp</a:t>
            </a:r>
            <a:r>
              <a:rPr lang="en-US" dirty="0">
                <a:latin typeface="Ubuntu Mono" panose="020B0509030602030204" pitchFamily="49" charset="0"/>
              </a:rPr>
              <a:t> create-for-</a:t>
            </a:r>
            <a:r>
              <a:rPr lang="en-US" dirty="0" err="1">
                <a:latin typeface="Ubuntu Mono" panose="020B0509030602030204" pitchFamily="49" charset="0"/>
              </a:rPr>
              <a:t>rbac</a:t>
            </a:r>
            <a:r>
              <a:rPr lang="en-US" dirty="0">
                <a:latin typeface="Ubuntu Mono" panose="020B0509030602030204" pitchFamily="49" charset="0"/>
              </a:rPr>
              <a:t> --role="</a:t>
            </a:r>
            <a:r>
              <a:rPr lang="en-US" b="1" dirty="0">
                <a:solidFill>
                  <a:srgbClr val="FF0000"/>
                </a:solidFill>
                <a:latin typeface="Ubuntu Mono" panose="020B0509030602030204" pitchFamily="49" charset="0"/>
              </a:rPr>
              <a:t>Contributor</a:t>
            </a:r>
            <a:r>
              <a:rPr lang="en-US" dirty="0">
                <a:latin typeface="Ubuntu Mono" panose="020B0509030602030204" pitchFamily="49" charset="0"/>
              </a:rPr>
              <a:t>" --scopes="/subscriptions/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{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subscriptionID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}</a:t>
            </a:r>
            <a:r>
              <a:rPr lang="en-US" dirty="0">
                <a:latin typeface="Ubuntu Mono" panose="020B0509030602030204" pitchFamily="49" charset="0"/>
              </a:rPr>
              <a:t>"</a:t>
            </a:r>
            <a:endParaRPr lang="pl-PL" b="1" dirty="0">
              <a:solidFill>
                <a:schemeClr val="accent2"/>
              </a:solidFill>
              <a:latin typeface="Ubuntu Mono" panose="020B0509030602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3DAFD5-CA7E-4017-B950-2CB59F1C63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03" y="4956166"/>
            <a:ext cx="3857143" cy="136190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2A75AC-CB46-4002-AE45-80A61DEE38E9}"/>
              </a:ext>
            </a:extLst>
          </p:cNvPr>
          <p:cNvSpPr txBox="1">
            <a:spLocks/>
          </p:cNvSpPr>
          <p:nvPr/>
        </p:nvSpPr>
        <p:spPr>
          <a:xfrm>
            <a:off x="4352924" y="4054708"/>
            <a:ext cx="3695700" cy="702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>
                <a:latin typeface="Ubuntu Mono" panose="020B0509030602030204" pitchFamily="49" charset="0"/>
              </a:rPr>
              <a:t>results</a:t>
            </a:r>
            <a:r>
              <a:rPr lang="pl-PL" dirty="0">
                <a:latin typeface="Ubuntu Mono" panose="020B0509030602030204" pitchFamily="49" charset="0"/>
              </a:rPr>
              <a:t> in …</a:t>
            </a:r>
          </a:p>
        </p:txBody>
      </p:sp>
    </p:spTree>
    <p:extLst>
      <p:ext uri="{BB962C8B-B14F-4D97-AF65-F5344CB8AC3E}">
        <p14:creationId xmlns:p14="http://schemas.microsoft.com/office/powerpoint/2010/main" val="159391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ACS/Kubernetes </a:t>
            </a:r>
            <a:r>
              <a:rPr lang="pl-PL" dirty="0" err="1">
                <a:latin typeface="Ubuntu Mono" panose="020B0509030602030204" pitchFamily="49" charset="0"/>
              </a:rPr>
              <a:t>Provisioning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br>
              <a:rPr lang="pl-PL" dirty="0">
                <a:latin typeface="Ubuntu Mono" panose="020B0509030602030204" pitchFamily="49" charset="0"/>
              </a:rPr>
            </a:br>
            <a:r>
              <a:rPr lang="pl-PL" dirty="0">
                <a:latin typeface="Ubuntu Mono" panose="020B0509030602030204" pitchFamily="49" charset="0"/>
              </a:rPr>
              <a:t>(</a:t>
            </a:r>
            <a:r>
              <a:rPr lang="pl-PL" dirty="0" err="1">
                <a:latin typeface="Ubuntu Mono" panose="020B0509030602030204" pitchFamily="49" charset="0"/>
              </a:rPr>
              <a:t>azure</a:t>
            </a:r>
            <a:r>
              <a:rPr lang="pl-PL" dirty="0">
                <a:latin typeface="Ubuntu Mono" panose="020B0509030602030204" pitchFamily="49" charset="0"/>
              </a:rPr>
              <a:t>-cli)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B77D1-FCAF-4511-B26B-E9543B51F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20" y="281031"/>
            <a:ext cx="1858935" cy="1423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CFEFB2-3E29-4572-99B2-D9FB66556A72}"/>
              </a:ext>
            </a:extLst>
          </p:cNvPr>
          <p:cNvSpPr txBox="1"/>
          <p:nvPr/>
        </p:nvSpPr>
        <p:spPr>
          <a:xfrm>
            <a:off x="1000125" y="2771775"/>
            <a:ext cx="971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az</a:t>
            </a:r>
            <a:r>
              <a:rPr lang="pl-PL" dirty="0"/>
              <a:t> </a:t>
            </a:r>
            <a:r>
              <a:rPr lang="pl-PL" dirty="0" err="1"/>
              <a:t>group</a:t>
            </a:r>
            <a:r>
              <a:rPr lang="pl-PL" dirty="0"/>
              <a:t> </a:t>
            </a:r>
            <a:r>
              <a:rPr lang="pl-PL" dirty="0" err="1"/>
              <a:t>create</a:t>
            </a:r>
            <a:r>
              <a:rPr lang="pl-PL" dirty="0"/>
              <a:t> --</a:t>
            </a:r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b="1" dirty="0">
                <a:solidFill>
                  <a:srgbClr val="0070C0"/>
                </a:solidFill>
              </a:rPr>
              <a:t>{</a:t>
            </a:r>
            <a:r>
              <a:rPr lang="pl-PL" b="1" dirty="0" err="1">
                <a:solidFill>
                  <a:srgbClr val="0070C0"/>
                </a:solidFill>
              </a:rPr>
              <a:t>resource-group-name</a:t>
            </a:r>
            <a:r>
              <a:rPr lang="pl-PL" b="1" dirty="0">
                <a:solidFill>
                  <a:srgbClr val="0070C0"/>
                </a:solidFill>
              </a:rPr>
              <a:t>}</a:t>
            </a:r>
            <a:r>
              <a:rPr lang="pl-PL" dirty="0"/>
              <a:t> --</a:t>
            </a:r>
            <a:r>
              <a:rPr lang="pl-PL" dirty="0" err="1"/>
              <a:t>location</a:t>
            </a:r>
            <a:r>
              <a:rPr lang="pl-PL" dirty="0"/>
              <a:t> </a:t>
            </a:r>
            <a:r>
              <a:rPr lang="pl-PL" b="1" dirty="0"/>
              <a:t>{</a:t>
            </a:r>
            <a:r>
              <a:rPr lang="pl-PL" b="1" dirty="0" err="1"/>
              <a:t>resource-group-location</a:t>
            </a:r>
            <a:r>
              <a:rPr lang="pl-PL" b="1" dirty="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acs</a:t>
            </a:r>
            <a:r>
              <a:rPr lang="en-US" dirty="0"/>
              <a:t> create</a:t>
            </a:r>
            <a:r>
              <a:rPr lang="pl-PL" dirty="0"/>
              <a:t> --service-principal </a:t>
            </a:r>
            <a:r>
              <a:rPr lang="pl-PL" b="1" dirty="0">
                <a:solidFill>
                  <a:srgbClr val="FF0000"/>
                </a:solidFill>
              </a:rPr>
              <a:t>{service-principal-</a:t>
            </a:r>
            <a:r>
              <a:rPr lang="pl-PL" b="1" dirty="0" err="1">
                <a:solidFill>
                  <a:srgbClr val="FF0000"/>
                </a:solidFill>
              </a:rPr>
              <a:t>appId</a:t>
            </a:r>
            <a:r>
              <a:rPr lang="pl-PL" b="1" dirty="0">
                <a:solidFill>
                  <a:srgbClr val="FF0000"/>
                </a:solidFill>
              </a:rPr>
              <a:t>}</a:t>
            </a:r>
            <a:r>
              <a:rPr lang="pl-PL" dirty="0">
                <a:solidFill>
                  <a:srgbClr val="FF0000"/>
                </a:solidFill>
              </a:rPr>
              <a:t> </a:t>
            </a:r>
            <a:r>
              <a:rPr lang="pl-PL" dirty="0"/>
              <a:t>--</a:t>
            </a:r>
            <a:r>
              <a:rPr lang="pl-PL" dirty="0" err="1"/>
              <a:t>client-secret</a:t>
            </a:r>
            <a:r>
              <a:rPr lang="pl-PL" dirty="0"/>
              <a:t> </a:t>
            </a:r>
            <a:r>
              <a:rPr lang="pl-PL" b="1" dirty="0">
                <a:solidFill>
                  <a:srgbClr val="FF0000"/>
                </a:solidFill>
              </a:rPr>
              <a:t>{service-principal-</a:t>
            </a:r>
            <a:r>
              <a:rPr lang="pl-PL" b="1" dirty="0" err="1">
                <a:solidFill>
                  <a:srgbClr val="FF0000"/>
                </a:solidFill>
              </a:rPr>
              <a:t>password</a:t>
            </a:r>
            <a:r>
              <a:rPr lang="pl-PL" b="1" dirty="0">
                <a:solidFill>
                  <a:srgbClr val="FF0000"/>
                </a:solidFill>
              </a:rPr>
              <a:t>}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pl-PL" dirty="0">
                <a:solidFill>
                  <a:srgbClr val="FF0000"/>
                </a:solidFill>
              </a:rPr>
              <a:t>   </a:t>
            </a:r>
            <a:r>
              <a:rPr lang="en-US" dirty="0"/>
              <a:t>--orchestrator-type </a:t>
            </a:r>
            <a:r>
              <a:rPr lang="pl-PL" dirty="0" err="1"/>
              <a:t>kubernetes</a:t>
            </a:r>
            <a:r>
              <a:rPr lang="en-US" dirty="0"/>
              <a:t> --resource-group </a:t>
            </a:r>
            <a:r>
              <a:rPr lang="pl-PL" b="1" dirty="0">
                <a:solidFill>
                  <a:srgbClr val="0070C0"/>
                </a:solidFill>
              </a:rPr>
              <a:t>{</a:t>
            </a:r>
            <a:r>
              <a:rPr lang="pl-PL" b="1" dirty="0" err="1">
                <a:solidFill>
                  <a:srgbClr val="0070C0"/>
                </a:solidFill>
              </a:rPr>
              <a:t>resource-group-name</a:t>
            </a:r>
            <a:r>
              <a:rPr lang="pl-PL" b="1" dirty="0">
                <a:solidFill>
                  <a:srgbClr val="0070C0"/>
                </a:solidFill>
              </a:rPr>
              <a:t>}</a:t>
            </a:r>
            <a:r>
              <a:rPr lang="pl-PL" dirty="0"/>
              <a:t> </a:t>
            </a:r>
            <a:r>
              <a:rPr lang="en-US" dirty="0"/>
              <a:t>--name 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</a:rPr>
              <a:t>{</a:t>
            </a:r>
            <a:r>
              <a:rPr lang="pl-PL" b="1" dirty="0" err="1">
                <a:solidFill>
                  <a:schemeClr val="accent6">
                    <a:lumMod val="75000"/>
                  </a:schemeClr>
                </a:solidFill>
              </a:rPr>
              <a:t>acs-name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r>
              <a:rPr lang="pl-PL" dirty="0"/>
              <a:t> </a:t>
            </a:r>
            <a:r>
              <a:rPr lang="en-US" dirty="0"/>
              <a:t>--generate-</a:t>
            </a:r>
            <a:r>
              <a:rPr lang="en-US" dirty="0" err="1"/>
              <a:t>ssh</a:t>
            </a:r>
            <a:r>
              <a:rPr lang="en-US" dirty="0"/>
              <a:t>-keys --master-count </a:t>
            </a:r>
            <a:r>
              <a:rPr lang="pl-PL" b="1" dirty="0">
                <a:solidFill>
                  <a:schemeClr val="accent2"/>
                </a:solidFill>
              </a:rPr>
              <a:t>{</a:t>
            </a:r>
            <a:r>
              <a:rPr lang="pl-PL" b="1" dirty="0" err="1">
                <a:solidFill>
                  <a:schemeClr val="accent2"/>
                </a:solidFill>
              </a:rPr>
              <a:t>integer</a:t>
            </a:r>
            <a:r>
              <a:rPr lang="pl-PL" b="1" dirty="0">
                <a:solidFill>
                  <a:schemeClr val="accent2"/>
                </a:solidFill>
              </a:rPr>
              <a:t>} </a:t>
            </a:r>
            <a:r>
              <a:rPr lang="en-US" dirty="0"/>
              <a:t>--agent-count </a:t>
            </a:r>
            <a:r>
              <a:rPr lang="pl-PL" b="1" dirty="0">
                <a:solidFill>
                  <a:schemeClr val="accent2"/>
                </a:solidFill>
              </a:rPr>
              <a:t>{</a:t>
            </a:r>
            <a:r>
              <a:rPr lang="pl-PL" b="1" dirty="0" err="1">
                <a:solidFill>
                  <a:schemeClr val="accent2"/>
                </a:solidFill>
              </a:rPr>
              <a:t>integer</a:t>
            </a:r>
            <a:r>
              <a:rPr lang="pl-PL" b="1" dirty="0">
                <a:solidFill>
                  <a:schemeClr val="accent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1468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err="1">
                <a:latin typeface="Ubuntu Mono" panose="020B0509030602030204" pitchFamily="49" charset="0"/>
              </a:rPr>
              <a:t>Honorable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Mention</a:t>
            </a:r>
            <a:br>
              <a:rPr lang="pl-PL" dirty="0">
                <a:latin typeface="Ubuntu Mono" panose="020B0509030602030204" pitchFamily="49" charset="0"/>
              </a:rPr>
            </a:br>
            <a:r>
              <a:rPr lang="pl-PL" dirty="0">
                <a:latin typeface="Ubuntu Mono" panose="020B0509030602030204" pitchFamily="49" charset="0"/>
              </a:rPr>
              <a:t>(</a:t>
            </a:r>
            <a:r>
              <a:rPr lang="pl-PL" dirty="0" err="1">
                <a:latin typeface="Ubuntu Mono" panose="020B0509030602030204" pitchFamily="49" charset="0"/>
              </a:rPr>
              <a:t>acs-engine</a:t>
            </a:r>
            <a:r>
              <a:rPr lang="pl-PL" dirty="0">
                <a:latin typeface="Ubuntu Mono" panose="020B0509030602030204" pitchFamily="49" charset="0"/>
              </a:rPr>
              <a:t>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B77D1-FCAF-4511-B26B-E9543B51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020" y="281031"/>
            <a:ext cx="1858935" cy="14234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8EFC74-B082-4449-B8C8-3F9B25353521}"/>
              </a:ext>
            </a:extLst>
          </p:cNvPr>
          <p:cNvSpPr/>
          <p:nvPr/>
        </p:nvSpPr>
        <p:spPr>
          <a:xfrm>
            <a:off x="1066418" y="3177659"/>
            <a:ext cx="10059164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pl-PL" sz="4400" dirty="0">
                <a:latin typeface="Ubuntu Mono" panose="020B0509030602030204" pitchFamily="49" charset="0"/>
                <a:ea typeface="+mj-ea"/>
                <a:cs typeface="+mj-cs"/>
              </a:rPr>
              <a:t>https://github.com/Azure/acs-engine</a:t>
            </a:r>
          </a:p>
        </p:txBody>
      </p:sp>
    </p:spTree>
    <p:extLst>
      <p:ext uri="{BB962C8B-B14F-4D97-AF65-F5344CB8AC3E}">
        <p14:creationId xmlns:p14="http://schemas.microsoft.com/office/powerpoint/2010/main" val="4035818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What’s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inside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DC1C-9B2F-4673-AE4A-B146A2E9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945" y="316165"/>
            <a:ext cx="1858935" cy="14234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4D8A40-7371-44BA-ACA4-9B791963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622" y="1988924"/>
            <a:ext cx="8993323" cy="41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7322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Let’s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examine</a:t>
            </a:r>
            <a:r>
              <a:rPr lang="pl-PL" dirty="0">
                <a:latin typeface="Ubuntu Mono" panose="020B0509030602030204" pitchFamily="49" charset="0"/>
              </a:rPr>
              <a:t> the ACS/K8S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6F55AFC-C611-4FE3-B63C-AA51ED5F0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49" y="214278"/>
            <a:ext cx="1246666" cy="142476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64E58-6A15-467F-8B38-658A0F7395BB}"/>
              </a:ext>
            </a:extLst>
          </p:cNvPr>
          <p:cNvSpPr txBox="1">
            <a:spLocks/>
          </p:cNvSpPr>
          <p:nvPr/>
        </p:nvSpPr>
        <p:spPr>
          <a:xfrm>
            <a:off x="5241894" y="3012150"/>
            <a:ext cx="1708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000" dirty="0">
                <a:latin typeface="Ubuntu Mono" panose="020B0509030602030204" pitchFamily="49" charset="0"/>
              </a:rPr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DDC1C-9B2F-4673-AE4A-B146A2E9D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9945" y="316165"/>
            <a:ext cx="1858935" cy="142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41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B4EF6-2FEE-4B88-8AE6-31C8A0F2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43A9D8-573C-471E-9B2D-9F38CC0AC7C8}"/>
              </a:ext>
            </a:extLst>
          </p:cNvPr>
          <p:cNvSpPr txBox="1">
            <a:spLocks/>
          </p:cNvSpPr>
          <p:nvPr/>
        </p:nvSpPr>
        <p:spPr>
          <a:xfrm>
            <a:off x="1524000" y="2819399"/>
            <a:ext cx="9144000" cy="69056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Kubernetes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E99FE-37CF-43C3-A4E2-6BEC48598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59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Kubernetes – </a:t>
            </a:r>
            <a:r>
              <a:rPr lang="pl-PL" dirty="0" err="1">
                <a:latin typeface="Ubuntu Mono" panose="020B0509030602030204" pitchFamily="49" charset="0"/>
              </a:rPr>
              <a:t>Why</a:t>
            </a:r>
            <a:r>
              <a:rPr lang="pl-PL" dirty="0">
                <a:latin typeface="Ubuntu Mono" panose="020B0509030602030204" pitchFamily="49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3331E-89AC-4A52-8B60-F6B88D59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D5A57B-A83D-4E1A-9C91-7A29EC810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60575"/>
            <a:ext cx="12192000" cy="47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95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Kubernetes -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3331E-89AC-4A52-8B60-F6B88D59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CEEC5-2B02-4DF6-B624-2ADC96D01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685" y="1690688"/>
            <a:ext cx="613463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1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Kubernetes – </a:t>
            </a:r>
            <a:r>
              <a:rPr lang="pl-PL" dirty="0" err="1">
                <a:latin typeface="Ubuntu Mono" panose="020B0509030602030204" pitchFamily="49" charset="0"/>
              </a:rPr>
              <a:t>Connecting</a:t>
            </a:r>
            <a:r>
              <a:rPr lang="pl-PL" dirty="0">
                <a:latin typeface="Ubuntu Mono" panose="020B0509030602030204" pitchFamily="49" charset="0"/>
              </a:rPr>
              <a:t> to the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3331E-89AC-4A52-8B60-F6B88D597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6AB101-0737-4D51-A069-9EE1AFA57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732" y="2863816"/>
            <a:ext cx="1964493" cy="16447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38561A-18FB-4DD2-9AFD-18D0FDC48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026" y="2863817"/>
            <a:ext cx="1518965" cy="13652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788424-83A0-4E87-8EDC-40A725E16064}"/>
              </a:ext>
            </a:extLst>
          </p:cNvPr>
          <p:cNvSpPr/>
          <p:nvPr/>
        </p:nvSpPr>
        <p:spPr>
          <a:xfrm>
            <a:off x="713451" y="4501838"/>
            <a:ext cx="107365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  <a:latin typeface="Ubuntu Mono" panose="020B0509030602030204" pitchFamily="49" charset="0"/>
              </a:rPr>
              <a:t>az</a:t>
            </a:r>
            <a:r>
              <a:rPr 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Ubuntu Mono" panose="020B0509030602030204" pitchFamily="49" charset="0"/>
              </a:rPr>
              <a:t>acs</a:t>
            </a:r>
            <a:r>
              <a:rPr 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Ubuntu Mono" panose="020B0509030602030204" pitchFamily="49" charset="0"/>
              </a:rPr>
              <a:t>kubernetes</a:t>
            </a:r>
            <a:r>
              <a:rPr 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 get-credentials --resource-group=</a:t>
            </a:r>
            <a:r>
              <a:rPr lang="pl-PL" b="1" dirty="0">
                <a:solidFill>
                  <a:srgbClr val="0070C0"/>
                </a:solidFill>
              </a:rPr>
              <a:t> {</a:t>
            </a:r>
            <a:r>
              <a:rPr lang="pl-PL" b="1" dirty="0" err="1">
                <a:solidFill>
                  <a:srgbClr val="0070C0"/>
                </a:solidFill>
              </a:rPr>
              <a:t>resource-group-name</a:t>
            </a:r>
            <a:r>
              <a:rPr lang="pl-PL" b="1" dirty="0">
                <a:solidFill>
                  <a:srgbClr val="0070C0"/>
                </a:solidFill>
              </a:rPr>
              <a:t>}</a:t>
            </a:r>
            <a:r>
              <a:rPr lang="en-US" dirty="0">
                <a:solidFill>
                  <a:srgbClr val="000000"/>
                </a:solidFill>
                <a:latin typeface="Ubuntu Mono" panose="020B0509030602030204" pitchFamily="49" charset="0"/>
              </a:rPr>
              <a:t> --name=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</a:rPr>
              <a:t> {</a:t>
            </a:r>
            <a:r>
              <a:rPr lang="pl-PL" b="1" dirty="0" err="1">
                <a:solidFill>
                  <a:schemeClr val="accent6">
                    <a:lumMod val="75000"/>
                  </a:schemeClr>
                </a:solidFill>
              </a:rPr>
              <a:t>acs-name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r>
              <a:rPr lang="pl-PL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SET KUBECONFIG=%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UserProfile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%/.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kube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/</a:t>
            </a:r>
            <a:r>
              <a:rPr lang="pl-PL" b="1" dirty="0">
                <a:solidFill>
                  <a:schemeClr val="accent2">
                    <a:lumMod val="75000"/>
                  </a:schemeClr>
                </a:solidFill>
                <a:latin typeface="Ubuntu Mono" panose="020B0509030602030204" pitchFamily="49" charset="0"/>
              </a:rPr>
              <a:t>{</a:t>
            </a:r>
            <a:r>
              <a:rPr lang="pl-PL" b="1" dirty="0" err="1">
                <a:solidFill>
                  <a:schemeClr val="accent2">
                    <a:lumMod val="75000"/>
                  </a:schemeClr>
                </a:solidFill>
                <a:latin typeface="Ubuntu Mono" panose="020B0509030602030204" pitchFamily="49" charset="0"/>
              </a:rPr>
              <a:t>context</a:t>
            </a:r>
            <a:r>
              <a:rPr lang="pl-PL" b="1" dirty="0">
                <a:solidFill>
                  <a:schemeClr val="accent2">
                    <a:lumMod val="75000"/>
                  </a:schemeClr>
                </a:solidFill>
                <a:latin typeface="Ubuntu Mono" panose="020B0509030602030204" pitchFamily="49" charset="0"/>
              </a:rPr>
              <a:t>-</a:t>
            </a:r>
            <a:r>
              <a:rPr lang="pl-PL" b="1" dirty="0" err="1">
                <a:solidFill>
                  <a:schemeClr val="accent2">
                    <a:lumMod val="75000"/>
                  </a:schemeClr>
                </a:solidFill>
                <a:latin typeface="Ubuntu Mono" panose="020B0509030602030204" pitchFamily="49" charset="0"/>
              </a:rPr>
              <a:t>config</a:t>
            </a:r>
            <a:r>
              <a:rPr lang="pl-PL" b="1" dirty="0">
                <a:solidFill>
                  <a:schemeClr val="accent2">
                    <a:lumMod val="75000"/>
                  </a:schemeClr>
                </a:solidFill>
                <a:latin typeface="Ubuntu Mono" panose="020B0509030602030204" pitchFamily="49" charset="0"/>
              </a:rPr>
              <a:t>-file}</a:t>
            </a:r>
            <a:endParaRPr lang="pl-PL" dirty="0">
              <a:solidFill>
                <a:schemeClr val="accent2">
                  <a:lumMod val="75000"/>
                </a:schemeClr>
              </a:solidFill>
              <a:latin typeface="Ubuntu Mono" panose="020B0509030602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kubectl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proxy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 –port 8080</a:t>
            </a:r>
            <a:endParaRPr lang="pl-PL" dirty="0">
              <a:solidFill>
                <a:schemeClr val="accent2">
                  <a:lumMod val="75000"/>
                </a:schemeClr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75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Kubernetes - </a:t>
            </a:r>
            <a:r>
              <a:rPr lang="pl-PL" dirty="0" err="1">
                <a:latin typeface="Ubuntu Mono" panose="020B0509030602030204" pitchFamily="49" charset="0"/>
              </a:rPr>
              <a:t>Secrets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3331E-89AC-4A52-8B60-F6B88D597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D23FF-AC11-41CF-AF5F-5558AE9F3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64" y="2819400"/>
            <a:ext cx="1342802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5D41BE-CC52-4B80-8DA1-8040C57D8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357" y="2568541"/>
            <a:ext cx="1964493" cy="16447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A9CA6C6-2421-444B-B215-071CE746C406}"/>
              </a:ext>
            </a:extLst>
          </p:cNvPr>
          <p:cNvSpPr/>
          <p:nvPr/>
        </p:nvSpPr>
        <p:spPr>
          <a:xfrm>
            <a:off x="7622662" y="39624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b="1" dirty="0">
                <a:solidFill>
                  <a:srgbClr val="7030A0"/>
                </a:solidFill>
                <a:latin typeface="Ubuntu Mono" panose="020B0509030602030204" pitchFamily="49" charset="0"/>
              </a:rPr>
              <a:t>{</a:t>
            </a:r>
            <a:r>
              <a:rPr lang="pl-PL" b="1" dirty="0" err="1">
                <a:solidFill>
                  <a:srgbClr val="7030A0"/>
                </a:solidFill>
                <a:latin typeface="Ubuntu Mono" panose="020B0509030602030204" pitchFamily="49" charset="0"/>
              </a:rPr>
              <a:t>acr-name</a:t>
            </a:r>
            <a:r>
              <a:rPr lang="pl-PL" b="1" dirty="0">
                <a:solidFill>
                  <a:srgbClr val="7030A0"/>
                </a:solidFill>
                <a:latin typeface="Ubuntu Mono" panose="020B0509030602030204" pitchFamily="49" charset="0"/>
              </a:rPr>
              <a:t>}</a:t>
            </a:r>
            <a:r>
              <a:rPr lang="pl-PL" dirty="0">
                <a:latin typeface="Ubuntu Mono" panose="020B0509030602030204" pitchFamily="49" charset="0"/>
              </a:rPr>
              <a:t>.azurecr.io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BEDCB8-0C42-4AC7-AF1B-2DB073B39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251" y="2568541"/>
            <a:ext cx="1030812" cy="60241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9F8BDC-30BB-43A3-AFAC-1BF09C980619}"/>
              </a:ext>
            </a:extLst>
          </p:cNvPr>
          <p:cNvSpPr/>
          <p:nvPr/>
        </p:nvSpPr>
        <p:spPr>
          <a:xfrm>
            <a:off x="713451" y="4501838"/>
            <a:ext cx="65325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kubectl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create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secret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docker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-registry </a:t>
            </a:r>
            <a:r>
              <a:rPr lang="pl-PL" b="1" dirty="0">
                <a:solidFill>
                  <a:srgbClr val="FF0000"/>
                </a:solidFill>
                <a:latin typeface="Ubuntu Mono" panose="020B0509030602030204" pitchFamily="49" charset="0"/>
              </a:rPr>
              <a:t>{k8s-secret-name}</a:t>
            </a:r>
          </a:p>
          <a:p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	--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docker-server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pl-PL" b="1" dirty="0">
                <a:solidFill>
                  <a:srgbClr val="7030A0"/>
                </a:solidFill>
                <a:latin typeface="Ubuntu Mono" panose="020B0509030602030204" pitchFamily="49" charset="0"/>
              </a:rPr>
              <a:t>{</a:t>
            </a:r>
            <a:r>
              <a:rPr lang="pl-PL" b="1" dirty="0" err="1">
                <a:solidFill>
                  <a:srgbClr val="7030A0"/>
                </a:solidFill>
                <a:latin typeface="Ubuntu Mono" panose="020B0509030602030204" pitchFamily="49" charset="0"/>
              </a:rPr>
              <a:t>acr-name</a:t>
            </a:r>
            <a:r>
              <a:rPr lang="pl-PL" b="1" dirty="0">
                <a:solidFill>
                  <a:srgbClr val="7030A0"/>
                </a:solidFill>
                <a:latin typeface="Ubuntu Mono" panose="020B0509030602030204" pitchFamily="49" charset="0"/>
              </a:rPr>
              <a:t>}.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azurecr.io</a:t>
            </a:r>
          </a:p>
          <a:p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	--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docker-username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{</a:t>
            </a:r>
            <a:r>
              <a:rPr lang="pl-PL" b="1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acr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-admin-</a:t>
            </a:r>
            <a:r>
              <a:rPr lang="pl-PL" b="1" dirty="0" err="1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username</a:t>
            </a:r>
            <a:r>
              <a:rPr lang="pl-PL" b="1" dirty="0">
                <a:solidFill>
                  <a:schemeClr val="accent6">
                    <a:lumMod val="75000"/>
                  </a:schemeClr>
                </a:solidFill>
                <a:latin typeface="Ubuntu Mono" panose="020B0509030602030204" pitchFamily="49" charset="0"/>
              </a:rPr>
              <a:t>}</a:t>
            </a:r>
          </a:p>
          <a:p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	--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docker-password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=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{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acr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-admin-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password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}</a:t>
            </a:r>
          </a:p>
          <a:p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	--</a:t>
            </a:r>
            <a:r>
              <a:rPr lang="pl-PL" dirty="0" err="1">
                <a:solidFill>
                  <a:srgbClr val="000000"/>
                </a:solidFill>
                <a:latin typeface="Ubuntu Mono" panose="020B0509030602030204" pitchFamily="49" charset="0"/>
              </a:rPr>
              <a:t>docker</a:t>
            </a:r>
            <a:r>
              <a:rPr lang="pl-PL" dirty="0">
                <a:solidFill>
                  <a:srgbClr val="000000"/>
                </a:solidFill>
                <a:latin typeface="Ubuntu Mono" panose="020B0509030602030204" pitchFamily="49" charset="0"/>
              </a:rPr>
              <a:t>-email=</a:t>
            </a:r>
            <a:r>
              <a:rPr lang="pl-PL" b="1" dirty="0">
                <a:solidFill>
                  <a:schemeClr val="accent2">
                    <a:lumMod val="75000"/>
                  </a:schemeClr>
                </a:solidFill>
                <a:latin typeface="Ubuntu Mono" panose="020B0509030602030204" pitchFamily="49" charset="0"/>
              </a:rPr>
              <a:t>{email}</a:t>
            </a:r>
            <a:endParaRPr lang="pl-PL" dirty="0">
              <a:solidFill>
                <a:schemeClr val="accent2">
                  <a:lumMod val="75000"/>
                </a:schemeClr>
              </a:solidFill>
              <a:latin typeface="Ubuntu Mono" panose="020B0509030602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92E4A5-A6C5-4032-AEFA-403C71F04FB0}"/>
              </a:ext>
            </a:extLst>
          </p:cNvPr>
          <p:cNvCxnSpPr>
            <a:stCxn id="5" idx="1"/>
            <a:endCxn id="6" idx="3"/>
          </p:cNvCxnSpPr>
          <p:nvPr/>
        </p:nvCxnSpPr>
        <p:spPr>
          <a:xfrm flipH="1">
            <a:off x="4895850" y="3390900"/>
            <a:ext cx="3359614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57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About</a:t>
            </a:r>
            <a:r>
              <a:rPr lang="pl-PL" dirty="0">
                <a:latin typeface="Ubuntu Mono" panose="020B0509030602030204" pitchFamily="49" charset="0"/>
              </a:rPr>
              <a:t> me (</a:t>
            </a:r>
            <a:r>
              <a:rPr lang="pl-PL" dirty="0" err="1">
                <a:latin typeface="Ubuntu Mono" panose="020B0509030602030204" pitchFamily="49" charset="0"/>
              </a:rPr>
              <a:t>communities</a:t>
            </a:r>
            <a:r>
              <a:rPr lang="pl-PL" dirty="0">
                <a:latin typeface="Ubuntu Mono" panose="020B0509030602030204" pitchFamily="49" charset="0"/>
              </a:rPr>
              <a:t>/</a:t>
            </a:r>
            <a:r>
              <a:rPr lang="pl-PL" dirty="0" err="1">
                <a:latin typeface="Ubuntu Mono" panose="020B0509030602030204" pitchFamily="49" charset="0"/>
              </a:rPr>
              <a:t>meetups</a:t>
            </a:r>
            <a:r>
              <a:rPr lang="pl-PL" dirty="0">
                <a:latin typeface="Ubuntu Mono" panose="020B0509030602030204" pitchFamily="49" charset="0"/>
              </a:rPr>
              <a:t>)</a:t>
            </a:r>
          </a:p>
        </p:txBody>
      </p:sp>
      <p:pic>
        <p:nvPicPr>
          <p:cNvPr id="4" name="Obraz 7">
            <a:extLst>
              <a:ext uri="{FF2B5EF4-FFF2-40B4-BE49-F238E27FC236}">
                <a16:creationId xmlns:a16="http://schemas.microsoft.com/office/drawing/2014/main" id="{3825AA2D-241D-4361-BD3E-6FE4BF7F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01336"/>
            <a:ext cx="1962183" cy="1669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7B909D-1F42-4966-AD7D-191756DB3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03" y="2228850"/>
            <a:ext cx="5627097" cy="39667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890A1-0FA2-4FB9-BD5A-8BE219BE0F56}"/>
              </a:ext>
            </a:extLst>
          </p:cNvPr>
          <p:cNvSpPr txBox="1"/>
          <p:nvPr/>
        </p:nvSpPr>
        <p:spPr>
          <a:xfrm>
            <a:off x="1361643" y="5272300"/>
            <a:ext cx="473435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E78C4-57C4-413D-A7A5-B79DFD428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8903" y="5272301"/>
            <a:ext cx="89274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77B210-F163-4B6B-AE20-71EC31EAB74E}"/>
              </a:ext>
            </a:extLst>
          </p:cNvPr>
          <p:cNvSpPr txBox="1">
            <a:spLocks/>
          </p:cNvSpPr>
          <p:nvPr/>
        </p:nvSpPr>
        <p:spPr>
          <a:xfrm>
            <a:off x="6457949" y="3252787"/>
            <a:ext cx="5267325" cy="19189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Tx/>
              <a:buChar char="-"/>
            </a:pPr>
            <a:r>
              <a:rPr lang="pl-PL" sz="3200" dirty="0">
                <a:latin typeface="Ubuntu Mono" panose="020B0509030602030204" pitchFamily="49" charset="0"/>
              </a:rPr>
              <a:t>.NET Developers Poland</a:t>
            </a:r>
          </a:p>
          <a:p>
            <a:pPr marL="571500" indent="-571500">
              <a:buFontTx/>
              <a:buChar char="-"/>
            </a:pPr>
            <a:r>
              <a:rPr lang="pl-PL" sz="3200" dirty="0" err="1">
                <a:latin typeface="Ubuntu Mono" panose="020B0509030602030204" pitchFamily="49" charset="0"/>
              </a:rPr>
              <a:t>Azure</a:t>
            </a:r>
            <a:r>
              <a:rPr lang="pl-PL" sz="3200" dirty="0">
                <a:latin typeface="Ubuntu Mono" panose="020B0509030602030204" pitchFamily="49" charset="0"/>
              </a:rPr>
              <a:t> </a:t>
            </a:r>
            <a:r>
              <a:rPr lang="pl-PL" sz="3200" dirty="0" err="1">
                <a:latin typeface="Ubuntu Mono" panose="020B0509030602030204" pitchFamily="49" charset="0"/>
              </a:rPr>
              <a:t>Usergroup</a:t>
            </a:r>
            <a:r>
              <a:rPr lang="pl-PL" sz="3200" dirty="0">
                <a:latin typeface="Ubuntu Mono" panose="020B0509030602030204" pitchFamily="49" charset="0"/>
              </a:rPr>
              <a:t> Poland</a:t>
            </a:r>
          </a:p>
          <a:p>
            <a:pPr marL="571500" indent="-571500">
              <a:buFontTx/>
              <a:buChar char="-"/>
            </a:pPr>
            <a:r>
              <a:rPr lang="pl-PL" sz="3200" dirty="0">
                <a:latin typeface="Ubuntu Mono" panose="020B0509030602030204" pitchFamily="49" charset="0"/>
              </a:rPr>
              <a:t>WG.NET</a:t>
            </a:r>
          </a:p>
          <a:p>
            <a:pPr marL="571500" indent="-571500">
              <a:buFontTx/>
              <a:buChar char="-"/>
            </a:pPr>
            <a:r>
              <a:rPr lang="pl-PL" sz="3200" dirty="0">
                <a:latin typeface="Ubuntu Mono" panose="020B0509030602030204" pitchFamily="49" charset="0"/>
              </a:rPr>
              <a:t>KMUG </a:t>
            </a:r>
            <a:r>
              <a:rPr lang="pl-PL" sz="3200" dirty="0" err="1">
                <a:latin typeface="Ubuntu Mono" panose="020B0509030602030204" pitchFamily="49" charset="0"/>
              </a:rPr>
              <a:t>Warsaw</a:t>
            </a:r>
            <a:endParaRPr lang="pl-PL" sz="3200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96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E11331C-40B5-45A3-90C2-1173A5DDDD6F}"/>
              </a:ext>
            </a:extLst>
          </p:cNvPr>
          <p:cNvSpPr txBox="1">
            <a:spLocks/>
          </p:cNvSpPr>
          <p:nvPr/>
        </p:nvSpPr>
        <p:spPr>
          <a:xfrm>
            <a:off x="1524000" y="2438401"/>
            <a:ext cx="9144000" cy="19811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Kubernetes - </a:t>
            </a:r>
            <a:r>
              <a:rPr lang="pl-PL" dirty="0" err="1">
                <a:latin typeface="Ubuntu Mono" panose="020B0509030602030204" pitchFamily="49" charset="0"/>
              </a:rPr>
              <a:t>Pods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3BC97-8CDD-4BA3-A899-7C16B3FB0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4681E6-5D53-4820-9EB8-244A23483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193" y="2906749"/>
            <a:ext cx="1842957" cy="10770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43DD0-B54A-46C3-9608-417622FC2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467" y="2906749"/>
            <a:ext cx="1842958" cy="10770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7C250E-B216-4737-A5D6-75D56AE0838C}"/>
              </a:ext>
            </a:extLst>
          </p:cNvPr>
          <p:cNvSpPr/>
          <p:nvPr/>
        </p:nvSpPr>
        <p:spPr>
          <a:xfrm>
            <a:off x="647700" y="2705100"/>
            <a:ext cx="22479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app</a:t>
            </a:r>
            <a:r>
              <a:rPr lang="pl-PL" dirty="0"/>
              <a:t>=demo-</a:t>
            </a:r>
            <a:r>
              <a:rPr lang="pl-PL" dirty="0" err="1"/>
              <a:t>app</a:t>
            </a:r>
            <a:r>
              <a:rPr lang="pl-PL" dirty="0"/>
              <a:t>-web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907808-291A-4F8D-BE59-9A004CCCB7BD}"/>
              </a:ext>
            </a:extLst>
          </p:cNvPr>
          <p:cNvSpPr/>
          <p:nvPr/>
        </p:nvSpPr>
        <p:spPr>
          <a:xfrm>
            <a:off x="647700" y="3676650"/>
            <a:ext cx="22479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version=123</a:t>
            </a:r>
          </a:p>
        </p:txBody>
      </p:sp>
    </p:spTree>
    <p:extLst>
      <p:ext uri="{BB962C8B-B14F-4D97-AF65-F5344CB8AC3E}">
        <p14:creationId xmlns:p14="http://schemas.microsoft.com/office/powerpoint/2010/main" val="96444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9B2ED84D-D89F-4468-934D-5D188A377900}"/>
              </a:ext>
            </a:extLst>
          </p:cNvPr>
          <p:cNvSpPr txBox="1">
            <a:spLocks/>
          </p:cNvSpPr>
          <p:nvPr/>
        </p:nvSpPr>
        <p:spPr>
          <a:xfrm>
            <a:off x="6858000" y="2180734"/>
            <a:ext cx="4495800" cy="43894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Kubernetes - </a:t>
            </a:r>
            <a:r>
              <a:rPr lang="pl-PL" dirty="0" err="1">
                <a:latin typeface="Ubuntu Mono" panose="020B0509030602030204" pitchFamily="49" charset="0"/>
              </a:rPr>
              <a:t>Deployments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6862D1-5919-4886-91B2-6DEA0EF25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B11621-11D9-4E1E-9D9B-38379B28D94C}"/>
              </a:ext>
            </a:extLst>
          </p:cNvPr>
          <p:cNvSpPr txBox="1"/>
          <p:nvPr/>
        </p:nvSpPr>
        <p:spPr>
          <a:xfrm>
            <a:off x="1190625" y="1390011"/>
            <a:ext cx="35433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>
                <a:latin typeface="Ubuntu Mono" panose="020B0509030602030204" pitchFamily="49" charset="0"/>
              </a:rPr>
              <a:t>apiVersion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pl-PL" sz="1400" dirty="0" err="1">
                <a:latin typeface="Ubuntu Mono" panose="020B0509030602030204" pitchFamily="49" charset="0"/>
              </a:rPr>
              <a:t>apps</a:t>
            </a:r>
            <a:r>
              <a:rPr lang="pl-PL" sz="1400" dirty="0">
                <a:latin typeface="Ubuntu Mono" panose="020B0509030602030204" pitchFamily="49" charset="0"/>
              </a:rPr>
              <a:t>/v1beta1 # k7s 1.7+</a:t>
            </a:r>
          </a:p>
          <a:p>
            <a:r>
              <a:rPr lang="pl-PL" sz="1400" dirty="0" err="1">
                <a:latin typeface="Ubuntu Mono" panose="020B0509030602030204" pitchFamily="49" charset="0"/>
              </a:rPr>
              <a:t>kind</a:t>
            </a:r>
            <a:r>
              <a:rPr lang="pl-PL" sz="1400" dirty="0">
                <a:latin typeface="Ubuntu Mono" panose="020B0509030602030204" pitchFamily="49" charset="0"/>
              </a:rPr>
              <a:t>: Deployment</a:t>
            </a:r>
          </a:p>
          <a:p>
            <a:r>
              <a:rPr lang="pl-PL" sz="1400" dirty="0" err="1">
                <a:latin typeface="Ubuntu Mono" panose="020B0509030602030204" pitchFamily="49" charset="0"/>
              </a:rPr>
              <a:t>metadata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</a:t>
            </a:r>
            <a:r>
              <a:rPr lang="pl-PL" sz="1400" dirty="0" err="1">
                <a:latin typeface="Ubuntu Mono" panose="020B0509030602030204" pitchFamily="49" charset="0"/>
              </a:rPr>
              <a:t>name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pl-PL" sz="1400" dirty="0" err="1">
                <a:latin typeface="Ubuntu Mono" panose="020B0509030602030204" pitchFamily="49" charset="0"/>
              </a:rPr>
              <a:t>nginx-deployment</a:t>
            </a:r>
            <a:endParaRPr lang="pl-PL" sz="1400" dirty="0">
              <a:latin typeface="Ubuntu Mono" panose="020B0509030602030204" pitchFamily="49" charset="0"/>
            </a:endParaRPr>
          </a:p>
          <a:p>
            <a:r>
              <a:rPr lang="pl-PL" sz="1400" dirty="0">
                <a:latin typeface="Ubuntu Mono" panose="020B0509030602030204" pitchFamily="49" charset="0"/>
              </a:rPr>
              <a:t>spec: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</a:t>
            </a:r>
            <a:r>
              <a:rPr lang="pl-PL" sz="1400" dirty="0" err="1">
                <a:latin typeface="Ubuntu Mono" panose="020B0509030602030204" pitchFamily="49" charset="0"/>
              </a:rPr>
              <a:t>replicas</a:t>
            </a:r>
            <a:r>
              <a:rPr lang="pl-PL" sz="1400" dirty="0">
                <a:latin typeface="Ubuntu Mono" panose="020B0509030602030204" pitchFamily="49" charset="0"/>
              </a:rPr>
              <a:t>: 10</a:t>
            </a:r>
          </a:p>
          <a:p>
            <a:r>
              <a:rPr lang="pl-PL" dirty="0"/>
              <a:t>   </a:t>
            </a:r>
            <a:r>
              <a:rPr lang="pl-PL" sz="1400" dirty="0" err="1">
                <a:latin typeface="Ubuntu Mono" panose="020B0509030602030204" pitchFamily="49" charset="0"/>
              </a:rPr>
              <a:t>strategy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</a:t>
            </a:r>
            <a:r>
              <a:rPr lang="pl-PL" sz="1400" dirty="0" err="1">
                <a:latin typeface="Ubuntu Mono" panose="020B0509030602030204" pitchFamily="49" charset="0"/>
              </a:rPr>
              <a:t>type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pl-PL" sz="1400" dirty="0" err="1">
                <a:latin typeface="Ubuntu Mono" panose="020B0509030602030204" pitchFamily="49" charset="0"/>
              </a:rPr>
              <a:t>RollingUpdate</a:t>
            </a:r>
            <a:endParaRPr lang="pl-PL" sz="1400" dirty="0">
              <a:latin typeface="Ubuntu Mono" panose="020B0509030602030204" pitchFamily="49" charset="0"/>
            </a:endParaRPr>
          </a:p>
          <a:p>
            <a:r>
              <a:rPr lang="pl-PL" sz="1400" dirty="0">
                <a:latin typeface="Ubuntu Mono" panose="020B0509030602030204" pitchFamily="49" charset="0"/>
              </a:rPr>
              <a:t>      </a:t>
            </a:r>
            <a:r>
              <a:rPr lang="pl-PL" sz="1400" dirty="0" err="1">
                <a:latin typeface="Ubuntu Mono" panose="020B0509030602030204" pitchFamily="49" charset="0"/>
              </a:rPr>
              <a:t>rollingUpdate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  </a:t>
            </a:r>
            <a:r>
              <a:rPr lang="pl-PL" sz="1400" dirty="0" err="1">
                <a:latin typeface="Ubuntu Mono" panose="020B0509030602030204" pitchFamily="49" charset="0"/>
              </a:rPr>
              <a:t>maxUnavailable</a:t>
            </a:r>
            <a:r>
              <a:rPr lang="pl-PL" sz="1400" dirty="0">
                <a:latin typeface="Ubuntu Mono" panose="020B0509030602030204" pitchFamily="49" charset="0"/>
              </a:rPr>
              <a:t>: 2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  </a:t>
            </a:r>
            <a:r>
              <a:rPr lang="pl-PL" sz="1400" dirty="0" err="1">
                <a:latin typeface="Ubuntu Mono" panose="020B0509030602030204" pitchFamily="49" charset="0"/>
              </a:rPr>
              <a:t>maxSurge</a:t>
            </a:r>
            <a:r>
              <a:rPr lang="pl-PL" sz="1400" dirty="0">
                <a:latin typeface="Ubuntu Mono" panose="020B0509030602030204" pitchFamily="49" charset="0"/>
              </a:rPr>
              <a:t>: 2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</a:t>
            </a:r>
            <a:r>
              <a:rPr lang="pl-PL" sz="1400" dirty="0" err="1">
                <a:latin typeface="Ubuntu Mono" panose="020B0509030602030204" pitchFamily="49" charset="0"/>
              </a:rPr>
              <a:t>template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</a:t>
            </a:r>
            <a:r>
              <a:rPr lang="pl-PL" sz="1400" dirty="0" err="1">
                <a:latin typeface="Ubuntu Mono" panose="020B0509030602030204" pitchFamily="49" charset="0"/>
              </a:rPr>
              <a:t>metadata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</a:t>
            </a:r>
            <a:r>
              <a:rPr lang="pl-PL" sz="1400" dirty="0" err="1">
                <a:latin typeface="Ubuntu Mono" panose="020B0509030602030204" pitchFamily="49" charset="0"/>
              </a:rPr>
              <a:t>labels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  </a:t>
            </a:r>
            <a:r>
              <a:rPr lang="pl-PL" sz="1400" dirty="0" err="1">
                <a:latin typeface="Ubuntu Mono" panose="020B0509030602030204" pitchFamily="49" charset="0"/>
              </a:rPr>
              <a:t>app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pl-PL" sz="1400" dirty="0" err="1">
                <a:latin typeface="Ubuntu Mono" panose="020B0509030602030204" pitchFamily="49" charset="0"/>
              </a:rPr>
              <a:t>nginx</a:t>
            </a:r>
            <a:endParaRPr lang="pl-PL" sz="1400" dirty="0">
              <a:latin typeface="Ubuntu Mono" panose="020B0509030602030204" pitchFamily="49" charset="0"/>
            </a:endParaRPr>
          </a:p>
          <a:p>
            <a:r>
              <a:rPr lang="pl-PL" sz="1400" dirty="0">
                <a:latin typeface="Ubuntu Mono" panose="020B0509030602030204" pitchFamily="49" charset="0"/>
              </a:rPr>
              <a:t>   spec: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</a:t>
            </a:r>
            <a:r>
              <a:rPr lang="pl-PL" sz="1400" dirty="0" err="1">
                <a:latin typeface="Ubuntu Mono" panose="020B0509030602030204" pitchFamily="49" charset="0"/>
              </a:rPr>
              <a:t>containers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- </a:t>
            </a:r>
            <a:r>
              <a:rPr lang="pl-PL" sz="1400" dirty="0" err="1">
                <a:latin typeface="Ubuntu Mono" panose="020B0509030602030204" pitchFamily="49" charset="0"/>
              </a:rPr>
              <a:t>name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pl-PL" sz="1400" dirty="0" err="1">
                <a:latin typeface="Ubuntu Mono" panose="020B0509030602030204" pitchFamily="49" charset="0"/>
              </a:rPr>
              <a:t>nginx</a:t>
            </a:r>
            <a:endParaRPr lang="pl-PL" sz="1400" dirty="0">
              <a:latin typeface="Ubuntu Mono" panose="020B0509030602030204" pitchFamily="49" charset="0"/>
            </a:endParaRPr>
          </a:p>
          <a:p>
            <a:r>
              <a:rPr lang="pl-PL" sz="1400" dirty="0">
                <a:latin typeface="Ubuntu Mono" panose="020B0509030602030204" pitchFamily="49" charset="0"/>
              </a:rPr>
              <a:t>       image: nginx:1.7.9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 </a:t>
            </a:r>
            <a:r>
              <a:rPr lang="pl-PL" sz="1400" dirty="0" err="1">
                <a:latin typeface="Ubuntu Mono" panose="020B0509030602030204" pitchFamily="49" charset="0"/>
              </a:rPr>
              <a:t>ports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   - </a:t>
            </a:r>
            <a:r>
              <a:rPr lang="pl-PL" sz="1400" dirty="0" err="1">
                <a:latin typeface="Ubuntu Mono" panose="020B0509030602030204" pitchFamily="49" charset="0"/>
              </a:rPr>
              <a:t>containerPort</a:t>
            </a:r>
            <a:r>
              <a:rPr lang="pl-PL" sz="1400" dirty="0">
                <a:latin typeface="Ubuntu Mono" panose="020B0509030602030204" pitchFamily="49" charset="0"/>
              </a:rPr>
              <a:t>: 80</a:t>
            </a:r>
          </a:p>
          <a:p>
            <a:br>
              <a:rPr lang="pl-PL" sz="1400" dirty="0">
                <a:latin typeface="Ubuntu Mono" panose="020B0509030602030204" pitchFamily="49" charset="0"/>
              </a:rPr>
            </a:br>
            <a:endParaRPr lang="pl-PL" sz="1400" dirty="0">
              <a:latin typeface="Ubuntu Mono" panose="020B0509030602030204" pitchFamily="49" charset="0"/>
            </a:endParaRPr>
          </a:p>
          <a:p>
            <a:endParaRPr lang="pl-PL" sz="1400" dirty="0">
              <a:latin typeface="Ubuntu Mono" panose="020B0509030602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62A31F-30CE-4B13-A0DC-7CB681AC9389}"/>
              </a:ext>
            </a:extLst>
          </p:cNvPr>
          <p:cNvSpPr txBox="1">
            <a:spLocks/>
          </p:cNvSpPr>
          <p:nvPr/>
        </p:nvSpPr>
        <p:spPr>
          <a:xfrm>
            <a:off x="9267825" y="5124450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56C017-252C-4615-8E01-3D95D7DBE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420" y="5441520"/>
            <a:ext cx="828660" cy="5114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6598F17-BF9A-4464-A88E-A5D9DBE60B39}"/>
              </a:ext>
            </a:extLst>
          </p:cNvPr>
          <p:cNvSpPr txBox="1">
            <a:spLocks/>
          </p:cNvSpPr>
          <p:nvPr/>
        </p:nvSpPr>
        <p:spPr>
          <a:xfrm>
            <a:off x="9267825" y="3802650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A875C-E64E-4313-A939-B70D6BFB8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420" y="4119720"/>
            <a:ext cx="828660" cy="51144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C4DCA7D-FB85-4132-BD49-C94B9CD195C2}"/>
              </a:ext>
            </a:extLst>
          </p:cNvPr>
          <p:cNvSpPr txBox="1">
            <a:spLocks/>
          </p:cNvSpPr>
          <p:nvPr/>
        </p:nvSpPr>
        <p:spPr>
          <a:xfrm>
            <a:off x="9258300" y="2480850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22D85E-9FE3-459B-8634-613730DA4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95" y="2797920"/>
            <a:ext cx="828660" cy="511448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4670C2E-BCEB-49F2-8DA0-4B7D35C1DBFD}"/>
              </a:ext>
            </a:extLst>
          </p:cNvPr>
          <p:cNvSpPr txBox="1">
            <a:spLocks/>
          </p:cNvSpPr>
          <p:nvPr/>
        </p:nvSpPr>
        <p:spPr>
          <a:xfrm>
            <a:off x="7021118" y="4084501"/>
            <a:ext cx="3302805" cy="58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Replica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3444775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Kubernetes -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B9ECB-697E-461F-8937-52E5CA5A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17CD14-D407-46E0-AC13-9656918B42D0}"/>
              </a:ext>
            </a:extLst>
          </p:cNvPr>
          <p:cNvSpPr txBox="1">
            <a:spLocks/>
          </p:cNvSpPr>
          <p:nvPr/>
        </p:nvSpPr>
        <p:spPr>
          <a:xfrm>
            <a:off x="9267825" y="5124450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90EDB0-267B-4FD2-BA05-D854813B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420" y="5441520"/>
            <a:ext cx="828660" cy="51144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ABEA836-E97E-49F7-A3FD-54DE42EB9623}"/>
              </a:ext>
            </a:extLst>
          </p:cNvPr>
          <p:cNvSpPr txBox="1">
            <a:spLocks/>
          </p:cNvSpPr>
          <p:nvPr/>
        </p:nvSpPr>
        <p:spPr>
          <a:xfrm>
            <a:off x="9267825" y="3802650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F72012-56A0-4259-8663-3A6B016EB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7420" y="4119720"/>
            <a:ext cx="828660" cy="51144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08446ED-8297-443A-A06F-AD4508B7F0D9}"/>
              </a:ext>
            </a:extLst>
          </p:cNvPr>
          <p:cNvSpPr txBox="1">
            <a:spLocks/>
          </p:cNvSpPr>
          <p:nvPr/>
        </p:nvSpPr>
        <p:spPr>
          <a:xfrm>
            <a:off x="9258300" y="2480850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6AD14E-D09F-48A4-A520-03724217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95" y="2797920"/>
            <a:ext cx="828660" cy="51144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613E076-2107-4B02-8124-53070E2F72B5}"/>
              </a:ext>
            </a:extLst>
          </p:cNvPr>
          <p:cNvSpPr txBox="1">
            <a:spLocks/>
          </p:cNvSpPr>
          <p:nvPr/>
        </p:nvSpPr>
        <p:spPr>
          <a:xfrm>
            <a:off x="3483773" y="2480850"/>
            <a:ext cx="4495800" cy="37891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45EEBBD-0E1C-435D-B1F9-FACF618C8236}"/>
              </a:ext>
            </a:extLst>
          </p:cNvPr>
          <p:cNvSpPr txBox="1">
            <a:spLocks/>
          </p:cNvSpPr>
          <p:nvPr/>
        </p:nvSpPr>
        <p:spPr>
          <a:xfrm>
            <a:off x="3607110" y="2527821"/>
            <a:ext cx="1474005" cy="58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Service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CA9CC47-7073-4E8E-A77C-089DDB419AA8}"/>
              </a:ext>
            </a:extLst>
          </p:cNvPr>
          <p:cNvSpPr txBox="1">
            <a:spLocks/>
          </p:cNvSpPr>
          <p:nvPr/>
        </p:nvSpPr>
        <p:spPr>
          <a:xfrm>
            <a:off x="4180515" y="3738563"/>
            <a:ext cx="3455205" cy="1209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Reliable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Reliable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Reliable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DNS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FEBB01-68EB-4498-99AB-53CCF2F3F1F4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 flipV="1">
            <a:off x="7979573" y="3053644"/>
            <a:ext cx="1278727" cy="1321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2614A72-8A8A-46E8-9E24-4905376F691C}"/>
              </a:ext>
            </a:extLst>
          </p:cNvPr>
          <p:cNvCxnSpPr>
            <a:stCxn id="13" idx="3"/>
            <a:endCxn id="8" idx="1"/>
          </p:cNvCxnSpPr>
          <p:nvPr/>
        </p:nvCxnSpPr>
        <p:spPr>
          <a:xfrm>
            <a:off x="7979573" y="4375444"/>
            <a:ext cx="128825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27C92F-A8E4-41F5-866F-92A9E0707A2E}"/>
              </a:ext>
            </a:extLst>
          </p:cNvPr>
          <p:cNvCxnSpPr>
            <a:stCxn id="13" idx="3"/>
            <a:endCxn id="6" idx="1"/>
          </p:cNvCxnSpPr>
          <p:nvPr/>
        </p:nvCxnSpPr>
        <p:spPr>
          <a:xfrm>
            <a:off x="7979573" y="4375444"/>
            <a:ext cx="1288252" cy="1321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6D3B878-B6A5-47BB-A7F3-D9A6DB642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499" y="3692802"/>
            <a:ext cx="1518965" cy="136528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AEEC8F9-E56D-4BE1-9E9C-3EE2995EDF3A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>
            <a:off x="1828464" y="4375444"/>
            <a:ext cx="165530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F95BF6E6-8CDD-4E67-9229-4AF7A2BC8264}"/>
              </a:ext>
            </a:extLst>
          </p:cNvPr>
          <p:cNvSpPr txBox="1">
            <a:spLocks/>
          </p:cNvSpPr>
          <p:nvPr/>
        </p:nvSpPr>
        <p:spPr>
          <a:xfrm>
            <a:off x="4180514" y="5013825"/>
            <a:ext cx="3455205" cy="1209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Label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Selector</a:t>
            </a:r>
            <a:endParaRPr lang="pl-PL" sz="28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49B1F8-5FC3-463C-9A57-CDBD4DCD00E8}"/>
              </a:ext>
            </a:extLst>
          </p:cNvPr>
          <p:cNvSpPr/>
          <p:nvPr/>
        </p:nvSpPr>
        <p:spPr>
          <a:xfrm>
            <a:off x="1923089" y="3618207"/>
            <a:ext cx="22479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app</a:t>
            </a:r>
            <a:r>
              <a:rPr lang="pl-PL" dirty="0"/>
              <a:t>=demo-</a:t>
            </a:r>
            <a:r>
              <a:rPr lang="pl-PL" dirty="0" err="1"/>
              <a:t>app</a:t>
            </a:r>
            <a:r>
              <a:rPr lang="pl-PL" dirty="0"/>
              <a:t>-web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02FBE5-7CDE-4874-B2A0-97CC17704FA4}"/>
              </a:ext>
            </a:extLst>
          </p:cNvPr>
          <p:cNvSpPr/>
          <p:nvPr/>
        </p:nvSpPr>
        <p:spPr>
          <a:xfrm>
            <a:off x="1923089" y="4589757"/>
            <a:ext cx="2247900" cy="447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version=123</a:t>
            </a:r>
          </a:p>
        </p:txBody>
      </p:sp>
    </p:spTree>
    <p:extLst>
      <p:ext uri="{BB962C8B-B14F-4D97-AF65-F5344CB8AC3E}">
        <p14:creationId xmlns:p14="http://schemas.microsoft.com/office/powerpoint/2010/main" val="369279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So</a:t>
            </a:r>
            <a:r>
              <a:rPr lang="pl-PL" dirty="0">
                <a:latin typeface="Ubuntu Mono" panose="020B0509030602030204" pitchFamily="49" charset="0"/>
              </a:rPr>
              <a:t>.. </a:t>
            </a:r>
            <a:r>
              <a:rPr lang="pl-PL" dirty="0" err="1">
                <a:latin typeface="Ubuntu Mono" panose="020B0509030602030204" pitchFamily="49" charset="0"/>
              </a:rPr>
              <a:t>What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are</a:t>
            </a:r>
            <a:r>
              <a:rPr lang="pl-PL" dirty="0">
                <a:latin typeface="Ubuntu Mono" panose="020B0509030602030204" pitchFamily="49" charset="0"/>
              </a:rPr>
              <a:t> we </a:t>
            </a:r>
            <a:r>
              <a:rPr lang="pl-PL" dirty="0" err="1">
                <a:latin typeface="Ubuntu Mono" panose="020B0509030602030204" pitchFamily="49" charset="0"/>
              </a:rPr>
              <a:t>going</a:t>
            </a:r>
            <a:r>
              <a:rPr lang="pl-PL" dirty="0">
                <a:latin typeface="Ubuntu Mono" panose="020B0509030602030204" pitchFamily="49" charset="0"/>
              </a:rPr>
              <a:t> to do </a:t>
            </a:r>
            <a:r>
              <a:rPr lang="pl-PL" dirty="0" err="1">
                <a:latin typeface="Ubuntu Mono" panose="020B0509030602030204" pitchFamily="49" charset="0"/>
              </a:rPr>
              <a:t>next</a:t>
            </a:r>
            <a:r>
              <a:rPr lang="pl-PL" dirty="0">
                <a:latin typeface="Ubuntu Mono" panose="020B0509030602030204" pitchFamily="49" charset="0"/>
              </a:rPr>
              <a:t>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A09608-A8F0-423E-8209-684FDD8444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75" y="1772451"/>
            <a:ext cx="1245045" cy="1287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86BC8D-772B-4FFF-B889-647BD9BFD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886" y="1836706"/>
            <a:ext cx="1310879" cy="11158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3C3002-0178-4276-B812-9C71B47250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1030" y="1535498"/>
            <a:ext cx="1030812" cy="60241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4AAB92-842C-4B57-BA1A-44C509D2BBC4}"/>
              </a:ext>
            </a:extLst>
          </p:cNvPr>
          <p:cNvCxnSpPr>
            <a:stCxn id="14" idx="3"/>
            <a:endCxn id="15" idx="1"/>
          </p:cNvCxnSpPr>
          <p:nvPr/>
        </p:nvCxnSpPr>
        <p:spPr>
          <a:xfrm flipV="1">
            <a:off x="2025420" y="2394620"/>
            <a:ext cx="1841466" cy="217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1EDDAE46-9FAB-46F2-9603-5901B69218AD}"/>
              </a:ext>
            </a:extLst>
          </p:cNvPr>
          <p:cNvSpPr txBox="1">
            <a:spLocks/>
          </p:cNvSpPr>
          <p:nvPr/>
        </p:nvSpPr>
        <p:spPr>
          <a:xfrm>
            <a:off x="993024" y="2979998"/>
            <a:ext cx="819745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>
                <a:latin typeface="Ubuntu Mono" panose="020B0509030602030204" pitchFamily="49" charset="0"/>
              </a:rPr>
              <a:t>VSTS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266A6D7-9F33-40AE-900B-B3F78BDE35DA}"/>
              </a:ext>
            </a:extLst>
          </p:cNvPr>
          <p:cNvSpPr txBox="1">
            <a:spLocks/>
          </p:cNvSpPr>
          <p:nvPr/>
        </p:nvSpPr>
        <p:spPr>
          <a:xfrm>
            <a:off x="4105889" y="2984124"/>
            <a:ext cx="832873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>
                <a:latin typeface="Ubuntu Mono" panose="020B0509030602030204" pitchFamily="49" charset="0"/>
              </a:rPr>
              <a:t>ACR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DA94BE-0DF8-4B64-93FB-A1FA3ECD6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55" y="1842580"/>
            <a:ext cx="1147545" cy="114754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AAF0DE1-2BD9-4F50-914B-F144C3ED8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688" y="457014"/>
            <a:ext cx="1245045" cy="12878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CBD0794-0491-40E0-B291-1393E0537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042" y="4543067"/>
            <a:ext cx="502640" cy="466638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6D3474FD-C1D1-467B-AE4F-19FA6F5B7608}"/>
              </a:ext>
            </a:extLst>
          </p:cNvPr>
          <p:cNvSpPr txBox="1">
            <a:spLocks/>
          </p:cNvSpPr>
          <p:nvPr/>
        </p:nvSpPr>
        <p:spPr>
          <a:xfrm>
            <a:off x="4359642" y="4536052"/>
            <a:ext cx="5116105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 err="1">
                <a:latin typeface="Ubuntu Mono" panose="020B0509030602030204" pitchFamily="49" charset="0"/>
              </a:rPr>
              <a:t>deployment.yml</a:t>
            </a:r>
            <a:endParaRPr lang="pl-PL" sz="2400" dirty="0">
              <a:latin typeface="Ubuntu Mono" panose="020B05090306020302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401FED8-2E37-4AD9-B6E0-1679499FF4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042" y="5094280"/>
            <a:ext cx="502640" cy="466638"/>
          </a:xfrm>
          <a:prstGeom prst="rect">
            <a:avLst/>
          </a:prstGeom>
        </p:spPr>
      </p:pic>
      <p:sp>
        <p:nvSpPr>
          <p:cNvPr id="47" name="Title 1">
            <a:extLst>
              <a:ext uri="{FF2B5EF4-FFF2-40B4-BE49-F238E27FC236}">
                <a16:creationId xmlns:a16="http://schemas.microsoft.com/office/drawing/2014/main" id="{DA18075C-B97C-4B6D-B8C2-126840DDF0BF}"/>
              </a:ext>
            </a:extLst>
          </p:cNvPr>
          <p:cNvSpPr txBox="1">
            <a:spLocks/>
          </p:cNvSpPr>
          <p:nvPr/>
        </p:nvSpPr>
        <p:spPr>
          <a:xfrm>
            <a:off x="4359642" y="5087265"/>
            <a:ext cx="5116105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 err="1">
                <a:latin typeface="Ubuntu Mono" panose="020B0509030602030204" pitchFamily="49" charset="0"/>
              </a:rPr>
              <a:t>service.yml</a:t>
            </a:r>
            <a:endParaRPr lang="pl-PL" sz="2400" dirty="0">
              <a:latin typeface="Ubuntu Mono" panose="020B0509030602030204" pitchFamily="49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D4E6C66-1BCA-4E49-BFE5-2DBC73FB12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042" y="5645493"/>
            <a:ext cx="502640" cy="46663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AB8B2B7-D34C-4AD2-8AFE-0F2AE34E4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043" y="3982034"/>
            <a:ext cx="502640" cy="466638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58F0DD80-5722-4175-BF96-BA73F5843383}"/>
              </a:ext>
            </a:extLst>
          </p:cNvPr>
          <p:cNvSpPr txBox="1">
            <a:spLocks/>
          </p:cNvSpPr>
          <p:nvPr/>
        </p:nvSpPr>
        <p:spPr>
          <a:xfrm>
            <a:off x="4359642" y="5638478"/>
            <a:ext cx="5116105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 err="1">
                <a:latin typeface="Ubuntu Mono" panose="020B0509030602030204" pitchFamily="49" charset="0"/>
              </a:rPr>
              <a:t>job.yml</a:t>
            </a:r>
            <a:endParaRPr lang="pl-PL" sz="2400" dirty="0">
              <a:latin typeface="Ubuntu Mono" panose="020B0509030602030204" pitchFamily="49" charset="0"/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6DAB9BC9-B11B-4641-8696-1EC2C99EF83E}"/>
              </a:ext>
            </a:extLst>
          </p:cNvPr>
          <p:cNvSpPr txBox="1">
            <a:spLocks/>
          </p:cNvSpPr>
          <p:nvPr/>
        </p:nvSpPr>
        <p:spPr>
          <a:xfrm>
            <a:off x="4359642" y="3963670"/>
            <a:ext cx="5116105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400" dirty="0" err="1">
                <a:latin typeface="Ubuntu Mono" panose="020B0509030602030204" pitchFamily="49" charset="0"/>
              </a:rPr>
              <a:t>configMap.yml</a:t>
            </a:r>
            <a:endParaRPr lang="pl-PL" sz="2400" dirty="0">
              <a:latin typeface="Ubuntu Mono" panose="020B0509030602030204" pitchFamily="49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17A2000-C7DF-4F65-A7EE-29F22DE1BDB7}"/>
              </a:ext>
            </a:extLst>
          </p:cNvPr>
          <p:cNvCxnSpPr>
            <a:stCxn id="14" idx="3"/>
          </p:cNvCxnSpPr>
          <p:nvPr/>
        </p:nvCxnSpPr>
        <p:spPr>
          <a:xfrm>
            <a:off x="2025420" y="2416353"/>
            <a:ext cx="1666422" cy="25933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D8DDDEB-F6A4-4885-937A-BE5C59F12994}"/>
              </a:ext>
            </a:extLst>
          </p:cNvPr>
          <p:cNvCxnSpPr>
            <a:cxnSpLocks/>
            <a:stCxn id="45" idx="2"/>
          </p:cNvCxnSpPr>
          <p:nvPr/>
        </p:nvCxnSpPr>
        <p:spPr>
          <a:xfrm flipV="1">
            <a:off x="6917695" y="2990125"/>
            <a:ext cx="3862333" cy="20195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3E647A9-5ED5-467B-92E5-4D95B2CC64F1}"/>
              </a:ext>
            </a:extLst>
          </p:cNvPr>
          <p:cNvCxnSpPr>
            <a:stCxn id="15" idx="3"/>
            <a:endCxn id="29" idx="1"/>
          </p:cNvCxnSpPr>
          <p:nvPr/>
        </p:nvCxnSpPr>
        <p:spPr>
          <a:xfrm>
            <a:off x="5177765" y="2394620"/>
            <a:ext cx="5028490" cy="217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593AABEC-C50B-4277-BDCB-3C9E60FE06E1}"/>
              </a:ext>
            </a:extLst>
          </p:cNvPr>
          <p:cNvSpPr txBox="1">
            <a:spLocks/>
          </p:cNvSpPr>
          <p:nvPr/>
        </p:nvSpPr>
        <p:spPr>
          <a:xfrm>
            <a:off x="9847947" y="2952533"/>
            <a:ext cx="1864162" cy="4736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2400" dirty="0">
                <a:latin typeface="Ubuntu Mono" panose="020B0509030602030204" pitchFamily="49" charset="0"/>
              </a:rPr>
              <a:t>Kubernetes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527C494E-E88A-4482-942D-E18AF2244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252" y="1557231"/>
            <a:ext cx="1030812" cy="6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0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45" grpId="0"/>
      <p:bldP spid="47" grpId="0"/>
      <p:bldP spid="54" grpId="0"/>
      <p:bldP spid="55" grpId="0"/>
      <p:bldP spid="4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428-966E-47DD-AABD-219B3153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VSTS to Kubernetes </a:t>
            </a:r>
            <a:br>
              <a:rPr lang="pl-PL" dirty="0">
                <a:latin typeface="Ubuntu Mono" panose="020B0509030602030204" pitchFamily="49" charset="0"/>
              </a:rPr>
            </a:br>
            <a:r>
              <a:rPr lang="pl-PL" dirty="0">
                <a:latin typeface="Ubuntu Mono" panose="020B0509030602030204" pitchFamily="49" charset="0"/>
              </a:rPr>
              <a:t>Deployment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B9ECB-697E-461F-8937-52E5CA5A6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pic>
        <p:nvPicPr>
          <p:cNvPr id="5" name="Obraz 3">
            <a:extLst>
              <a:ext uri="{FF2B5EF4-FFF2-40B4-BE49-F238E27FC236}">
                <a16:creationId xmlns:a16="http://schemas.microsoft.com/office/drawing/2014/main" id="{855B524D-35EF-4784-B682-733409396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99" y="191579"/>
            <a:ext cx="1246666" cy="142476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D043DD1-C9C6-43B9-AC43-30119D68F1D5}"/>
              </a:ext>
            </a:extLst>
          </p:cNvPr>
          <p:cNvSpPr txBox="1">
            <a:spLocks/>
          </p:cNvSpPr>
          <p:nvPr/>
        </p:nvSpPr>
        <p:spPr>
          <a:xfrm>
            <a:off x="5241894" y="3012150"/>
            <a:ext cx="1708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000" dirty="0">
                <a:latin typeface="Ubuntu Mono" panose="020B0509030602030204" pitchFamily="49" charset="0"/>
              </a:rPr>
              <a:t>DEMO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FD904-7B27-4341-99FB-B2E4CF5C6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22" y="365125"/>
            <a:ext cx="1245045" cy="128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62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4411CD4-BFBB-4E83-8AE8-3CFC4CD2D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156" y="365125"/>
            <a:ext cx="2242075" cy="1863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Closing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words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E7E58-6B5B-4D2E-AF07-385AF9CC5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461" y="424655"/>
            <a:ext cx="2651463" cy="17446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DD9A74-BB03-419E-9C53-29272D4A85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1879"/>
            <a:ext cx="12192000" cy="43661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3D81F95-A77F-44CC-AEF0-ADF5B3F185B7}"/>
              </a:ext>
            </a:extLst>
          </p:cNvPr>
          <p:cNvSpPr/>
          <p:nvPr/>
        </p:nvSpPr>
        <p:spPr>
          <a:xfrm>
            <a:off x="736600" y="2647343"/>
            <a:ext cx="111326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https://github.com/mmisztal1980/NetDeveloperDays2017</a:t>
            </a:r>
          </a:p>
        </p:txBody>
      </p:sp>
    </p:spTree>
    <p:extLst>
      <p:ext uri="{BB962C8B-B14F-4D97-AF65-F5344CB8AC3E}">
        <p14:creationId xmlns:p14="http://schemas.microsoft.com/office/powerpoint/2010/main" val="38313844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494CAC-32E9-4961-8C26-AF44BA4EB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383A1-0C58-4A8B-AD94-C3196DE21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40756"/>
            <a:ext cx="9144000" cy="976488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The 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BCF70E-8DB5-49EE-B695-3D2C4988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421" y="287061"/>
            <a:ext cx="1531700" cy="12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49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121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11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About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this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presentation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4" name="Obraz 7">
            <a:extLst>
              <a:ext uri="{FF2B5EF4-FFF2-40B4-BE49-F238E27FC236}">
                <a16:creationId xmlns:a16="http://schemas.microsoft.com/office/drawing/2014/main" id="{3825AA2D-241D-4361-BD3E-6FE4BF7F5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01336"/>
            <a:ext cx="1962183" cy="16699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1890A1-0FA2-4FB9-BD5A-8BE219BE0F56}"/>
              </a:ext>
            </a:extLst>
          </p:cNvPr>
          <p:cNvSpPr txBox="1"/>
          <p:nvPr/>
        </p:nvSpPr>
        <p:spPr>
          <a:xfrm>
            <a:off x="1361643" y="5272300"/>
            <a:ext cx="473435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0E78C4-57C4-413D-A7A5-B79DFD428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8903" y="5272301"/>
            <a:ext cx="89274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A7BC6-FBF1-4A71-ADD0-7A8C1BD8A5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43" y="1690688"/>
            <a:ext cx="4027714" cy="334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36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824E1C-8D27-4EA7-A4B6-8A6BE4EC04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8383A1-0C58-4A8B-AD94-C3196DE21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3549"/>
            <a:ext cx="9144000" cy="1552084"/>
          </a:xfr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What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we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going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to talk </a:t>
            </a:r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about</a:t>
            </a:r>
            <a:r>
              <a:rPr lang="pl-PL" dirty="0">
                <a:solidFill>
                  <a:schemeClr val="bg1"/>
                </a:solidFill>
                <a:latin typeface="Ubuntu Mono" panose="020B0509030602030204" pitchFamily="49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551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F4F7-83A3-493A-B452-DE7084F29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Containers</a:t>
            </a:r>
            <a:r>
              <a:rPr lang="pl-PL" dirty="0">
                <a:latin typeface="Ubuntu Mono" panose="020B0509030602030204" pitchFamily="49" charset="0"/>
              </a:rPr>
              <a:t> vs Virtual </a:t>
            </a:r>
            <a:r>
              <a:rPr lang="pl-PL" dirty="0" err="1">
                <a:latin typeface="Ubuntu Mono" panose="020B0509030602030204" pitchFamily="49" charset="0"/>
              </a:rPr>
              <a:t>Machines</a:t>
            </a:r>
            <a:endParaRPr lang="pl-PL" dirty="0">
              <a:latin typeface="Ubuntu Mono" panose="020B0509030602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64684A-D2C3-4036-B60C-B125BECE27A5}"/>
              </a:ext>
            </a:extLst>
          </p:cNvPr>
          <p:cNvSpPr/>
          <p:nvPr/>
        </p:nvSpPr>
        <p:spPr>
          <a:xfrm>
            <a:off x="3008484" y="5461320"/>
            <a:ext cx="2066418" cy="419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Bare</a:t>
            </a:r>
            <a:r>
              <a:rPr lang="pl-PL" dirty="0"/>
              <a:t> Metal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042602-1AE8-44B5-A064-85113AF54985}"/>
              </a:ext>
            </a:extLst>
          </p:cNvPr>
          <p:cNvSpPr/>
          <p:nvPr/>
        </p:nvSpPr>
        <p:spPr>
          <a:xfrm>
            <a:off x="3008484" y="4875489"/>
            <a:ext cx="2066418" cy="4194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OS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EE2608-0828-46DC-BB0C-1296ED576FA3}"/>
              </a:ext>
            </a:extLst>
          </p:cNvPr>
          <p:cNvSpPr/>
          <p:nvPr/>
        </p:nvSpPr>
        <p:spPr>
          <a:xfrm>
            <a:off x="3008484" y="4289658"/>
            <a:ext cx="2066418" cy="4194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Hypervisor</a:t>
            </a:r>
            <a:endParaRPr lang="pl-P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E0B3E9-016E-4CDF-9896-9DC7B4EB6385}"/>
              </a:ext>
            </a:extLst>
          </p:cNvPr>
          <p:cNvSpPr/>
          <p:nvPr/>
        </p:nvSpPr>
        <p:spPr>
          <a:xfrm>
            <a:off x="3008484" y="3703827"/>
            <a:ext cx="2066418" cy="41945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Guest</a:t>
            </a:r>
            <a:r>
              <a:rPr lang="pl-PL" dirty="0"/>
              <a:t> 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60F553-BB7D-4755-AC77-54BD5B0A2136}"/>
              </a:ext>
            </a:extLst>
          </p:cNvPr>
          <p:cNvSpPr/>
          <p:nvPr/>
        </p:nvSpPr>
        <p:spPr>
          <a:xfrm>
            <a:off x="3008484" y="3117996"/>
            <a:ext cx="2066418" cy="4194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Bins</a:t>
            </a:r>
            <a:r>
              <a:rPr lang="pl-PL" dirty="0"/>
              <a:t>/</a:t>
            </a:r>
            <a:r>
              <a:rPr lang="pl-PL" dirty="0" err="1"/>
              <a:t>Libs</a:t>
            </a:r>
            <a:endParaRPr lang="pl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10E602-DAB7-42A6-BBA8-7DD582BBA8C0}"/>
              </a:ext>
            </a:extLst>
          </p:cNvPr>
          <p:cNvSpPr/>
          <p:nvPr/>
        </p:nvSpPr>
        <p:spPr>
          <a:xfrm>
            <a:off x="3008484" y="2532165"/>
            <a:ext cx="2066418" cy="419450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Applications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FA761F-90F0-481F-B9F0-D6694D4ADE8C}"/>
              </a:ext>
            </a:extLst>
          </p:cNvPr>
          <p:cNvSpPr/>
          <p:nvPr/>
        </p:nvSpPr>
        <p:spPr>
          <a:xfrm>
            <a:off x="7429016" y="5461320"/>
            <a:ext cx="2066418" cy="419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Bare</a:t>
            </a:r>
            <a:r>
              <a:rPr lang="pl-PL" dirty="0"/>
              <a:t> Metal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D2EC80-6590-4AD3-8B29-D1D07B4BEE3C}"/>
              </a:ext>
            </a:extLst>
          </p:cNvPr>
          <p:cNvSpPr/>
          <p:nvPr/>
        </p:nvSpPr>
        <p:spPr>
          <a:xfrm>
            <a:off x="7429016" y="4875489"/>
            <a:ext cx="2066418" cy="4194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OS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6876F9-249D-4692-910A-318B5C5C6706}"/>
              </a:ext>
            </a:extLst>
          </p:cNvPr>
          <p:cNvSpPr/>
          <p:nvPr/>
        </p:nvSpPr>
        <p:spPr>
          <a:xfrm>
            <a:off x="7429016" y="3703827"/>
            <a:ext cx="2066418" cy="419450"/>
          </a:xfrm>
          <a:prstGeom prst="rect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Containers</a:t>
            </a:r>
            <a:endParaRPr lang="pl-P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98F461-168E-4ED1-9BB0-DEF7735AB15C}"/>
              </a:ext>
            </a:extLst>
          </p:cNvPr>
          <p:cNvSpPr/>
          <p:nvPr/>
        </p:nvSpPr>
        <p:spPr>
          <a:xfrm>
            <a:off x="7429016" y="4289658"/>
            <a:ext cx="2066418" cy="4194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Docker Engine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829F0D-CFA8-4FCF-A78F-68E43301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2100" y="604403"/>
            <a:ext cx="1531700" cy="12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6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1F59-A95E-45C5-B65F-9C650649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The </a:t>
            </a:r>
            <a:r>
              <a:rPr lang="pl-PL" dirty="0" err="1">
                <a:latin typeface="Ubuntu Mono" panose="020B0509030602030204" pitchFamily="49" charset="0"/>
              </a:rPr>
              <a:t>Dockerfile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E7E88-68AF-47F8-B4AB-4EF17485D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02561"/>
            <a:ext cx="12192000" cy="4155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4C6449-AAFB-4510-8E02-FBCFE88EC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2100" y="604403"/>
            <a:ext cx="1531700" cy="12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16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3001</TotalTime>
  <Words>2202</Words>
  <Application>Microsoft Office PowerPoint</Application>
  <PresentationFormat>Widescreen</PresentationFormat>
  <Paragraphs>374</Paragraphs>
  <Slides>58</Slides>
  <Notes>41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Ubuntu Mono</vt:lpstr>
      <vt:lpstr>Wingdings</vt:lpstr>
      <vt:lpstr>Office Theme</vt:lpstr>
      <vt:lpstr>Maciej Misztal (@mmisztal1980)</vt:lpstr>
      <vt:lpstr>Setting up a CI/CD Pipeline for a containerized project in VSTS</vt:lpstr>
      <vt:lpstr>About me (work)</vt:lpstr>
      <vt:lpstr>About me (tech)</vt:lpstr>
      <vt:lpstr>About me (communities/meetups)</vt:lpstr>
      <vt:lpstr>About this presentation</vt:lpstr>
      <vt:lpstr>What are we going to talk about ?</vt:lpstr>
      <vt:lpstr>Containers vs Virtual Machines</vt:lpstr>
      <vt:lpstr>The Dockerfile</vt:lpstr>
      <vt:lpstr>The Demo Project Architecture</vt:lpstr>
      <vt:lpstr>The Demo Project Architecture</vt:lpstr>
      <vt:lpstr>Building a docker-enabled project with the .NET CLI</vt:lpstr>
      <vt:lpstr>Docker Support in  Visual Studio 2017</vt:lpstr>
      <vt:lpstr>Building your project with  dotnet-cli</vt:lpstr>
      <vt:lpstr>Building your project with  dotnet-cli (workaround)</vt:lpstr>
      <vt:lpstr>Building your ASP.NET Core container targeting Linux</vt:lpstr>
      <vt:lpstr>Building your project with  docker-compose</vt:lpstr>
      <vt:lpstr>Visual Studio 2017</vt:lpstr>
      <vt:lpstr>The VS 2017 Build Process</vt:lpstr>
      <vt:lpstr>What VS 2017 does…</vt:lpstr>
      <vt:lpstr>And what happens inside ?...</vt:lpstr>
      <vt:lpstr>… during a DEBUG build?</vt:lpstr>
      <vt:lpstr>… during a RELEASE build?</vt:lpstr>
      <vt:lpstr>Do we really need all this?</vt:lpstr>
      <vt:lpstr>VSTS</vt:lpstr>
      <vt:lpstr>VSTS Features</vt:lpstr>
      <vt:lpstr>VSTS Docker Extension</vt:lpstr>
      <vt:lpstr>VSTS Builds</vt:lpstr>
      <vt:lpstr>VSTS Release Pipeline</vt:lpstr>
      <vt:lpstr>VSTS Releases View</vt:lpstr>
      <vt:lpstr>The Azure Container Registry</vt:lpstr>
      <vt:lpstr>ACR Availability</vt:lpstr>
      <vt:lpstr>ACR Provisioning (azure-cli)</vt:lpstr>
      <vt:lpstr>Let’s see the ACR</vt:lpstr>
      <vt:lpstr>Azure</vt:lpstr>
      <vt:lpstr>What are the container-enabled services in Azure?</vt:lpstr>
      <vt:lpstr>So.. What are we going to do next?</vt:lpstr>
      <vt:lpstr>ACS</vt:lpstr>
      <vt:lpstr>The key players in ACS</vt:lpstr>
      <vt:lpstr>ACS/Kubernetes Prequisite  (service principal)</vt:lpstr>
      <vt:lpstr>ACS/Kubernetes Provisioning  (azure-cli)</vt:lpstr>
      <vt:lpstr>Honorable Mention (acs-engine) </vt:lpstr>
      <vt:lpstr>What’s inside</vt:lpstr>
      <vt:lpstr>Let’s examine the ACS/K8S</vt:lpstr>
      <vt:lpstr>PowerPoint Presentation</vt:lpstr>
      <vt:lpstr>Kubernetes – Why?</vt:lpstr>
      <vt:lpstr>Kubernetes - Architecture</vt:lpstr>
      <vt:lpstr>Kubernetes – Connecting to the Cluster</vt:lpstr>
      <vt:lpstr>Kubernetes - Secrets</vt:lpstr>
      <vt:lpstr>Kubernetes - Pods</vt:lpstr>
      <vt:lpstr>Kubernetes - Deployments</vt:lpstr>
      <vt:lpstr>Kubernetes - Services</vt:lpstr>
      <vt:lpstr>So.. What are we going to do next?</vt:lpstr>
      <vt:lpstr>VSTS to Kubernetes  Deployment</vt:lpstr>
      <vt:lpstr>Closing words</vt:lpstr>
      <vt:lpstr>The End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Maciej Misztal</dc:creator>
  <cp:lastModifiedBy>Maciej Misztal</cp:lastModifiedBy>
  <cp:revision>92</cp:revision>
  <dcterms:created xsi:type="dcterms:W3CDTF">2017-08-31T20:01:51Z</dcterms:created>
  <dcterms:modified xsi:type="dcterms:W3CDTF">2017-10-19T10:15:55Z</dcterms:modified>
</cp:coreProperties>
</file>